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matic SC" panose="020B0604020202020204" charset="-79"/>
      <p:regular r:id="rId19"/>
      <p:bold r:id="rId20"/>
    </p:embeddedFont>
    <p:embeddedFont>
      <p:font typeface="Calibri" panose="020F0502020204030204" pitchFamily="34" charset="0"/>
      <p:regular r:id="rId21"/>
      <p:bold r:id="rId22"/>
      <p:italic r:id="rId23"/>
      <p:boldItalic r:id="rId24"/>
    </p:embeddedFont>
    <p:embeddedFont>
      <p:font typeface="Comic Sans MS" panose="030F0702030302020204" pitchFamily="66" charset="0"/>
      <p:regular r:id="rId25"/>
      <p:bold r:id="rId26"/>
      <p:italic r:id="rId27"/>
      <p:boldItalic r:id="rId28"/>
    </p:embeddedFont>
    <p:embeddedFont>
      <p:font typeface="Lobster"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BB6249-E674-4340-9090-BC7F2F1FC086}" v="1" dt="2020-12-10T18:18:51.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33" autoAdjust="0"/>
  </p:normalViewPr>
  <p:slideViewPr>
    <p:cSldViewPr snapToGrid="0">
      <p:cViewPr varScale="1">
        <p:scale>
          <a:sx n="100" d="100"/>
          <a:sy n="100" d="100"/>
        </p:scale>
        <p:origin x="950"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Jain" userId="a79f57b7fbeac123" providerId="LiveId" clId="{87BB6249-E674-4340-9090-BC7F2F1FC086}"/>
    <pc:docChg chg="undo custSel modSld">
      <pc:chgData name="Ankit Jain" userId="a79f57b7fbeac123" providerId="LiveId" clId="{87BB6249-E674-4340-9090-BC7F2F1FC086}" dt="2020-12-10T18:19:07.017" v="7" actId="29295"/>
      <pc:docMkLst>
        <pc:docMk/>
      </pc:docMkLst>
      <pc:sldChg chg="delSp mod">
        <pc:chgData name="Ankit Jain" userId="a79f57b7fbeac123" providerId="LiveId" clId="{87BB6249-E674-4340-9090-BC7F2F1FC086}" dt="2020-12-08T15:01:12.687" v="0" actId="478"/>
        <pc:sldMkLst>
          <pc:docMk/>
          <pc:sldMk cId="0" sldId="256"/>
        </pc:sldMkLst>
        <pc:picChg chg="del">
          <ac:chgData name="Ankit Jain" userId="a79f57b7fbeac123" providerId="LiveId" clId="{87BB6249-E674-4340-9090-BC7F2F1FC086}" dt="2020-12-08T15:01:12.687" v="0" actId="478"/>
          <ac:picMkLst>
            <pc:docMk/>
            <pc:sldMk cId="0" sldId="256"/>
            <ac:picMk id="62" creationId="{00000000-0000-0000-0000-000000000000}"/>
          </ac:picMkLst>
        </pc:picChg>
      </pc:sldChg>
      <pc:sldChg chg="modSp mod">
        <pc:chgData name="Ankit Jain" userId="a79f57b7fbeac123" providerId="LiveId" clId="{87BB6249-E674-4340-9090-BC7F2F1FC086}" dt="2020-12-10T17:27:42.522" v="1" actId="1076"/>
        <pc:sldMkLst>
          <pc:docMk/>
          <pc:sldMk cId="0" sldId="259"/>
        </pc:sldMkLst>
        <pc:spChg chg="mod">
          <ac:chgData name="Ankit Jain" userId="a79f57b7fbeac123" providerId="LiveId" clId="{87BB6249-E674-4340-9090-BC7F2F1FC086}" dt="2020-12-10T17:27:42.522" v="1" actId="1076"/>
          <ac:spMkLst>
            <pc:docMk/>
            <pc:sldMk cId="0" sldId="259"/>
            <ac:spMk id="125" creationId="{00000000-0000-0000-0000-000000000000}"/>
          </ac:spMkLst>
        </pc:spChg>
      </pc:sldChg>
      <pc:sldChg chg="modSp mod modNotes">
        <pc:chgData name="Ankit Jain" userId="a79f57b7fbeac123" providerId="LiveId" clId="{87BB6249-E674-4340-9090-BC7F2F1FC086}" dt="2020-12-10T18:19:07.017" v="7" actId="29295"/>
        <pc:sldMkLst>
          <pc:docMk/>
          <pc:sldMk cId="0" sldId="263"/>
        </pc:sldMkLst>
        <pc:spChg chg="mod">
          <ac:chgData name="Ankit Jain" userId="a79f57b7fbeac123" providerId="LiveId" clId="{87BB6249-E674-4340-9090-BC7F2F1FC086}" dt="2020-12-10T18:18:56.348" v="5" actId="1076"/>
          <ac:spMkLst>
            <pc:docMk/>
            <pc:sldMk cId="0" sldId="263"/>
            <ac:spMk id="205" creationId="{00000000-0000-0000-0000-000000000000}"/>
          </ac:spMkLst>
        </pc:spChg>
        <pc:picChg chg="mod">
          <ac:chgData name="Ankit Jain" userId="a79f57b7fbeac123" providerId="LiveId" clId="{87BB6249-E674-4340-9090-BC7F2F1FC086}" dt="2020-12-10T18:19:07.017" v="7" actId="29295"/>
          <ac:picMkLst>
            <pc:docMk/>
            <pc:sldMk cId="0" sldId="263"/>
            <ac:picMk id="19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eae0894e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gaeae0894e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eae0894e4_6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eae0894e4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More trips on cooler days</a:t>
            </a:r>
            <a:endParaRPr/>
          </a:p>
          <a:p>
            <a:pPr marL="457200" lvl="0" indent="-298450" algn="l" rtl="0">
              <a:spcBef>
                <a:spcPts val="0"/>
              </a:spcBef>
              <a:spcAft>
                <a:spcPts val="0"/>
              </a:spcAft>
              <a:buSzPts val="1100"/>
              <a:buChar char="-"/>
            </a:pPr>
            <a:r>
              <a:rPr lang="en"/>
              <a:t>Most trips within the high 50s to mid 70s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f2eab1941_0_1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f2eab1941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Shared bikes are used more often in the weekdays </a:t>
            </a:r>
            <a:endParaRPr sz="1400">
              <a:solidFill>
                <a:schemeClr val="dk1"/>
              </a:solidFill>
            </a:endParaRPr>
          </a:p>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rPr>
              <a:t>Average Number of Trips in Weekdays: 632.35</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Average Number of Trips in Weekend: 617.38</a:t>
            </a: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f2eab1941_0_1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af2eab1941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eae0894e4_3_4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eae0894e4_3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Top 5 popular stations on the list, the common facts of them that they are either located at business center or near government agency.</a:t>
            </a:r>
            <a:endParaRPr sz="1200">
              <a:solidFill>
                <a:schemeClr val="dk1"/>
              </a:solidFill>
            </a:endParaRPr>
          </a:p>
          <a:p>
            <a:pPr marL="0" lvl="0" indent="0" algn="l" rtl="0">
              <a:spcBef>
                <a:spcPts val="0"/>
              </a:spcBef>
              <a:spcAft>
                <a:spcPts val="0"/>
              </a:spcAft>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eae0894e4_4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eae0894e4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u="sng" dirty="0">
                <a:solidFill>
                  <a:schemeClr val="dk1"/>
                </a:solidFill>
              </a:rPr>
              <a:t>Dido：</a:t>
            </a:r>
            <a:r>
              <a:rPr lang="en" sz="1400" dirty="0">
                <a:solidFill>
                  <a:schemeClr val="dk1"/>
                </a:solidFill>
              </a:rPr>
              <a:t> since we got time cut to 8min, not really suggest mention all above, maybe pick one or two interesting/important and move on to the next slide. </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 sz="1400" dirty="0">
                <a:solidFill>
                  <a:schemeClr val="dk1"/>
                </a:solidFill>
              </a:rPr>
              <a:t>Song:  I will choose two conclusions to share depending on time left, since these conclusions are all well explained in the previous slides, I will just quickly go through and not give further explanations.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eae0894e4_4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aeae0894e4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SzPts val="1200"/>
              <a:buAutoNum type="arabicPeriod"/>
            </a:pPr>
            <a:r>
              <a:rPr lang="en" sz="1200" dirty="0"/>
              <a:t>Since most of people tend to use the electronic bikes with one-day pass </a:t>
            </a:r>
            <a:r>
              <a:rPr lang="en" sz="1200" dirty="0">
                <a:solidFill>
                  <a:schemeClr val="dk1"/>
                </a:solidFill>
              </a:rPr>
              <a:t>on weekdays, </a:t>
            </a:r>
            <a:r>
              <a:rPr lang="en" sz="1200" dirty="0"/>
              <a:t>we should add more season pass and weekend promotions to </a:t>
            </a:r>
            <a:r>
              <a:rPr lang="en" sz="1200" dirty="0">
                <a:solidFill>
                  <a:schemeClr val="dk1"/>
                </a:solidFill>
              </a:rPr>
              <a:t>give possible incentives for usage of smart bikes, round trips, and the purchase of monthly &amp; annual passes to bring in more revenue from those outlets. </a:t>
            </a:r>
            <a:endParaRPr sz="1200" dirty="0"/>
          </a:p>
          <a:p>
            <a:pPr marL="457200" lvl="0" indent="-304800" algn="l" rtl="0">
              <a:lnSpc>
                <a:spcPct val="90000"/>
              </a:lnSpc>
              <a:spcBef>
                <a:spcPts val="0"/>
              </a:spcBef>
              <a:spcAft>
                <a:spcPts val="0"/>
              </a:spcAft>
              <a:buSzPts val="1200"/>
              <a:buAutoNum type="arabicPeriod"/>
            </a:pPr>
            <a:r>
              <a:rPr lang="en" sz="1200" dirty="0"/>
              <a:t>Besides, adding possible competitive element for users to race with cycles in most popular routes with incentives and prizes given to winner is also a good way to attract more users. </a:t>
            </a:r>
            <a:endParaRPr sz="1200" dirty="0"/>
          </a:p>
          <a:p>
            <a:pPr marL="0" lvl="0" indent="0" algn="l" rtl="0">
              <a:lnSpc>
                <a:spcPct val="90000"/>
              </a:lnSpc>
              <a:spcBef>
                <a:spcPts val="0"/>
              </a:spcBef>
              <a:spcAft>
                <a:spcPts val="0"/>
              </a:spcAft>
              <a:buNone/>
            </a:pPr>
            <a:endParaRPr sz="1200" dirty="0"/>
          </a:p>
          <a:p>
            <a:pPr marL="0" lvl="0" indent="0" algn="l" rtl="0">
              <a:lnSpc>
                <a:spcPct val="90000"/>
              </a:lnSpc>
              <a:spcBef>
                <a:spcPts val="0"/>
              </a:spcBef>
              <a:spcAft>
                <a:spcPts val="0"/>
              </a:spcAft>
              <a:buNone/>
            </a:pPr>
            <a:r>
              <a:rPr lang="en" sz="1200" dirty="0"/>
              <a:t>Song: Thanks for the advice, but I’m not sure if we need to say this point:  </a:t>
            </a:r>
            <a:endParaRPr sz="1200" dirty="0"/>
          </a:p>
          <a:p>
            <a:pPr marL="0" lvl="0" indent="0" algn="l" rtl="0">
              <a:lnSpc>
                <a:spcPct val="90000"/>
              </a:lnSpc>
              <a:spcBef>
                <a:spcPts val="0"/>
              </a:spcBef>
              <a:spcAft>
                <a:spcPts val="0"/>
              </a:spcAft>
              <a:buNone/>
            </a:pPr>
            <a:endParaRPr sz="1200" dirty="0"/>
          </a:p>
          <a:p>
            <a:pPr marL="0" lvl="0" indent="0" algn="l" rtl="0">
              <a:lnSpc>
                <a:spcPct val="90000"/>
              </a:lnSpc>
              <a:spcBef>
                <a:spcPts val="0"/>
              </a:spcBef>
              <a:spcAft>
                <a:spcPts val="0"/>
              </a:spcAft>
              <a:buNone/>
            </a:pPr>
            <a:r>
              <a:rPr lang="en" sz="1200" dirty="0"/>
              <a:t>-emphasize on exercise and physical activity provide by bike share service which is something needed by users especially during the pandemic when we can’t go anywhere and emphasize the precautions taken by the company</a:t>
            </a:r>
            <a:endParaRPr sz="1200" dirty="0"/>
          </a:p>
          <a:p>
            <a:pPr marL="0" lvl="0" indent="0" algn="l" rtl="0">
              <a:lnSpc>
                <a:spcPct val="90000"/>
              </a:lnSpc>
              <a:spcBef>
                <a:spcPts val="0"/>
              </a:spcBef>
              <a:spcAft>
                <a:spcPts val="0"/>
              </a:spcAft>
              <a:buNone/>
            </a:pPr>
            <a:endParaRPr sz="1200" dirty="0"/>
          </a:p>
          <a:p>
            <a:pPr marL="0" lvl="0" indent="0" algn="l" rtl="0">
              <a:lnSpc>
                <a:spcPct val="115000"/>
              </a:lnSpc>
              <a:spcBef>
                <a:spcPts val="0"/>
              </a:spcBef>
              <a:spcAft>
                <a:spcPts val="0"/>
              </a:spcAft>
              <a:buNone/>
            </a:pPr>
            <a:r>
              <a:rPr lang="en" sz="1200" dirty="0">
                <a:solidFill>
                  <a:schemeClr val="dk1"/>
                </a:solidFill>
              </a:rPr>
              <a:t>To get further analysis: </a:t>
            </a:r>
            <a:endParaRPr sz="1200" dirty="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 sz="1200" dirty="0">
                <a:solidFill>
                  <a:schemeClr val="dk1"/>
                </a:solidFill>
              </a:rPr>
              <a:t>The dataset lacks of users information, like gender, age, job, ect, with which we can do more analysis on bike users. </a:t>
            </a:r>
            <a:endParaRPr sz="1200" dirty="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 sz="1200" dirty="0">
                <a:solidFill>
                  <a:schemeClr val="dk1"/>
                </a:solidFill>
              </a:rPr>
              <a:t>Revenue and price information that are missing are also essential for us to do the analysis in financial domain. </a:t>
            </a:r>
            <a:endParaRPr sz="1200" dirty="0">
              <a:solidFill>
                <a:schemeClr val="dk1"/>
              </a:solidFill>
            </a:endParaRPr>
          </a:p>
          <a:p>
            <a:pPr marL="0" lvl="0" indent="0" algn="l" rtl="0">
              <a:lnSpc>
                <a:spcPct val="90000"/>
              </a:lnSpc>
              <a:spcBef>
                <a:spcPts val="0"/>
              </a:spcBef>
              <a:spcAft>
                <a:spcPts val="0"/>
              </a:spcAft>
              <a:buClr>
                <a:schemeClr val="dk1"/>
              </a:buClr>
              <a:buSzPts val="1100"/>
              <a:buFont typeface="Arial"/>
              <a:buNone/>
            </a:pPr>
            <a:endParaRPr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f2eab1941_0_2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af2eab1941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eae0894e4_3_4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eae0894e4_3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eae0894e4_3_4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aeae0894e4_3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af2eab194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af2eab194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4 - 6pm most trips (off from work), decreases after 6pm</a:t>
            </a:r>
            <a:endParaRPr/>
          </a:p>
          <a:p>
            <a:pPr marL="457200" lvl="0" indent="-298450" algn="l" rtl="0">
              <a:spcBef>
                <a:spcPts val="0"/>
              </a:spcBef>
              <a:spcAft>
                <a:spcPts val="0"/>
              </a:spcAft>
              <a:buSzPts val="1100"/>
              <a:buChar char="-"/>
            </a:pPr>
            <a:r>
              <a:rPr lang="en"/>
              <a:t>Most trips within afternoon hours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5c42b82c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a5c42b82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4 - 6pm most trips (off from work), decreases after 6pm</a:t>
            </a:r>
            <a:endParaRPr/>
          </a:p>
          <a:p>
            <a:pPr marL="457200" lvl="0" indent="-298450" algn="l" rtl="0">
              <a:spcBef>
                <a:spcPts val="0"/>
              </a:spcBef>
              <a:spcAft>
                <a:spcPts val="0"/>
              </a:spcAft>
              <a:buSzPts val="1100"/>
              <a:buChar char="-"/>
            </a:pPr>
            <a:r>
              <a:rPr lang="en"/>
              <a:t>Most trips within afternoon hours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f2eab1941_0_2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f2eab194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5c42b82c5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5c42b82c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4 - 6pm most trips (off from work), decreases after 6pm</a:t>
            </a:r>
            <a:endParaRPr/>
          </a:p>
          <a:p>
            <a:pPr marL="457200" lvl="0" indent="-298450" algn="l" rtl="0">
              <a:spcBef>
                <a:spcPts val="0"/>
              </a:spcBef>
              <a:spcAft>
                <a:spcPts val="0"/>
              </a:spcAft>
              <a:buSzPts val="1100"/>
              <a:buChar char="-"/>
            </a:pPr>
            <a:r>
              <a:rPr lang="en"/>
              <a:t>Most trips within afternoon hours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f4a1eb03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f4a1eb03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eae0894e4_3_3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eae0894e4_3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3 - 6pm most trips (off from work), decreases after 6pm</a:t>
            </a:r>
            <a:endParaRPr/>
          </a:p>
          <a:p>
            <a:pPr marL="457200" lvl="0" indent="-298450" algn="l" rtl="0">
              <a:spcBef>
                <a:spcPts val="0"/>
              </a:spcBef>
              <a:spcAft>
                <a:spcPts val="0"/>
              </a:spcAft>
              <a:buSzPts val="1100"/>
              <a:buChar char="-"/>
            </a:pPr>
            <a:r>
              <a:rPr lang="en"/>
              <a:t>Most trips within afternoon hours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jp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jp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jp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13.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3.png"/><Relationship Id="rId9" Type="http://schemas.openxmlformats.org/officeDocument/2006/relationships/image" Target="../media/image32.png"/><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6.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25750" y="1296700"/>
            <a:ext cx="5278200" cy="12795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Calibri"/>
              <a:buNone/>
            </a:pPr>
            <a:r>
              <a:rPr lang="en" sz="4900" b="1">
                <a:solidFill>
                  <a:srgbClr val="45818E"/>
                </a:solidFill>
              </a:rPr>
              <a:t>Metro Bike Share</a:t>
            </a:r>
            <a:endParaRPr sz="4900" b="1">
              <a:solidFill>
                <a:srgbClr val="45818E"/>
              </a:solidFill>
            </a:endParaRPr>
          </a:p>
        </p:txBody>
      </p:sp>
      <p:sp>
        <p:nvSpPr>
          <p:cNvPr id="61" name="Google Shape;61;p14"/>
          <p:cNvSpPr txBox="1">
            <a:spLocks noGrp="1"/>
          </p:cNvSpPr>
          <p:nvPr>
            <p:ph type="subTitle" idx="1"/>
          </p:nvPr>
        </p:nvSpPr>
        <p:spPr>
          <a:xfrm>
            <a:off x="6530000" y="3704625"/>
            <a:ext cx="795000" cy="1343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800"/>
              <a:buNone/>
            </a:pPr>
            <a:r>
              <a:rPr lang="en" sz="1800">
                <a:solidFill>
                  <a:srgbClr val="FFFFFF"/>
                </a:solidFill>
              </a:rPr>
              <a:t>Ankit    </a:t>
            </a:r>
            <a:endParaRPr sz="1800">
              <a:solidFill>
                <a:srgbClr val="45818E"/>
              </a:solidFill>
            </a:endParaRPr>
          </a:p>
          <a:p>
            <a:pPr marL="0" lvl="0" indent="0" algn="l" rtl="0">
              <a:lnSpc>
                <a:spcPct val="90000"/>
              </a:lnSpc>
              <a:spcBef>
                <a:spcPts val="0"/>
              </a:spcBef>
              <a:spcAft>
                <a:spcPts val="0"/>
              </a:spcAft>
              <a:buClr>
                <a:schemeClr val="dk1"/>
              </a:buClr>
              <a:buSzPts val="1800"/>
              <a:buNone/>
            </a:pPr>
            <a:r>
              <a:rPr lang="en" sz="1800">
                <a:solidFill>
                  <a:srgbClr val="FFFFFF"/>
                </a:solidFill>
              </a:rPr>
              <a:t>Casey  </a:t>
            </a:r>
            <a:endParaRPr sz="1800">
              <a:solidFill>
                <a:srgbClr val="45818E"/>
              </a:solidFill>
            </a:endParaRPr>
          </a:p>
          <a:p>
            <a:pPr marL="0" lvl="0" indent="0" algn="l" rtl="0">
              <a:lnSpc>
                <a:spcPct val="90000"/>
              </a:lnSpc>
              <a:spcBef>
                <a:spcPts val="0"/>
              </a:spcBef>
              <a:spcAft>
                <a:spcPts val="0"/>
              </a:spcAft>
              <a:buClr>
                <a:schemeClr val="dk1"/>
              </a:buClr>
              <a:buSzPts val="1800"/>
              <a:buNone/>
            </a:pPr>
            <a:r>
              <a:rPr lang="en" sz="1800">
                <a:solidFill>
                  <a:srgbClr val="FFFFFF"/>
                </a:solidFill>
              </a:rPr>
              <a:t>Dido    </a:t>
            </a:r>
            <a:endParaRPr sz="1800">
              <a:solidFill>
                <a:srgbClr val="FFFFFF"/>
              </a:solidFill>
            </a:endParaRPr>
          </a:p>
          <a:p>
            <a:pPr marL="0" lvl="0" indent="0" algn="l" rtl="0">
              <a:lnSpc>
                <a:spcPct val="90000"/>
              </a:lnSpc>
              <a:spcBef>
                <a:spcPts val="0"/>
              </a:spcBef>
              <a:spcAft>
                <a:spcPts val="0"/>
              </a:spcAft>
              <a:buClr>
                <a:schemeClr val="dk1"/>
              </a:buClr>
              <a:buSzPts val="1800"/>
              <a:buNone/>
            </a:pPr>
            <a:r>
              <a:rPr lang="en" sz="1800">
                <a:solidFill>
                  <a:srgbClr val="FFFFFF"/>
                </a:solidFill>
              </a:rPr>
              <a:t>Sijia     </a:t>
            </a:r>
            <a:endParaRPr sz="1800">
              <a:solidFill>
                <a:srgbClr val="45818E"/>
              </a:solidFill>
            </a:endParaRPr>
          </a:p>
          <a:p>
            <a:pPr marL="0" lvl="0" indent="0" algn="l" rtl="0">
              <a:lnSpc>
                <a:spcPct val="90000"/>
              </a:lnSpc>
              <a:spcBef>
                <a:spcPts val="0"/>
              </a:spcBef>
              <a:spcAft>
                <a:spcPts val="0"/>
              </a:spcAft>
              <a:buClr>
                <a:schemeClr val="dk1"/>
              </a:buClr>
              <a:buSzPts val="1800"/>
              <a:buNone/>
            </a:pPr>
            <a:r>
              <a:rPr lang="en" sz="1800">
                <a:solidFill>
                  <a:srgbClr val="FFFFFF"/>
                </a:solidFill>
              </a:rPr>
              <a:t>Song    </a:t>
            </a:r>
            <a:endParaRPr sz="1800">
              <a:solidFill>
                <a:srgbClr val="45818E"/>
              </a:solidFill>
            </a:endParaRPr>
          </a:p>
        </p:txBody>
      </p:sp>
      <p:sp>
        <p:nvSpPr>
          <p:cNvPr id="63" name="Google Shape;63;p14"/>
          <p:cNvSpPr txBox="1">
            <a:spLocks noGrp="1"/>
          </p:cNvSpPr>
          <p:nvPr>
            <p:ph type="ctrTitle"/>
          </p:nvPr>
        </p:nvSpPr>
        <p:spPr>
          <a:xfrm>
            <a:off x="79750" y="1292250"/>
            <a:ext cx="5278200" cy="12795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Calibri"/>
              <a:buNone/>
            </a:pPr>
            <a:r>
              <a:rPr lang="en" sz="4900" b="1">
                <a:solidFill>
                  <a:srgbClr val="FFFFFF"/>
                </a:solidFill>
              </a:rPr>
              <a:t>Metro Bike Share</a:t>
            </a:r>
            <a:endParaRPr sz="4900" b="1">
              <a:solidFill>
                <a:srgbClr val="FFFFFF"/>
              </a:solidFill>
            </a:endParaRPr>
          </a:p>
        </p:txBody>
      </p:sp>
      <p:sp>
        <p:nvSpPr>
          <p:cNvPr id="64" name="Google Shape;64;p14"/>
          <p:cNvSpPr txBox="1">
            <a:spLocks noGrp="1"/>
          </p:cNvSpPr>
          <p:nvPr>
            <p:ph type="subTitle" idx="1"/>
          </p:nvPr>
        </p:nvSpPr>
        <p:spPr>
          <a:xfrm>
            <a:off x="7216900" y="3704625"/>
            <a:ext cx="964800" cy="1343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800"/>
              <a:buNone/>
            </a:pPr>
            <a:r>
              <a:rPr lang="en" sz="1800" b="1">
                <a:solidFill>
                  <a:srgbClr val="45818E"/>
                </a:solidFill>
              </a:rPr>
              <a:t>Jain   </a:t>
            </a:r>
            <a:endParaRPr sz="1800" b="1">
              <a:solidFill>
                <a:srgbClr val="45818E"/>
              </a:solidFill>
            </a:endParaRPr>
          </a:p>
          <a:p>
            <a:pPr marL="0" lvl="0" indent="0" algn="l" rtl="0">
              <a:lnSpc>
                <a:spcPct val="90000"/>
              </a:lnSpc>
              <a:spcBef>
                <a:spcPts val="0"/>
              </a:spcBef>
              <a:spcAft>
                <a:spcPts val="0"/>
              </a:spcAft>
              <a:buClr>
                <a:schemeClr val="dk1"/>
              </a:buClr>
              <a:buSzPts val="1800"/>
              <a:buNone/>
            </a:pPr>
            <a:r>
              <a:rPr lang="en" sz="1800" b="1">
                <a:solidFill>
                  <a:srgbClr val="45818E"/>
                </a:solidFill>
              </a:rPr>
              <a:t>Kan  </a:t>
            </a:r>
            <a:endParaRPr sz="1800" b="1">
              <a:solidFill>
                <a:srgbClr val="45818E"/>
              </a:solidFill>
            </a:endParaRPr>
          </a:p>
          <a:p>
            <a:pPr marL="0" lvl="0" indent="0" algn="l" rtl="0">
              <a:lnSpc>
                <a:spcPct val="90000"/>
              </a:lnSpc>
              <a:spcBef>
                <a:spcPts val="0"/>
              </a:spcBef>
              <a:spcAft>
                <a:spcPts val="0"/>
              </a:spcAft>
              <a:buClr>
                <a:schemeClr val="dk1"/>
              </a:buClr>
              <a:buSzPts val="1800"/>
              <a:buNone/>
            </a:pPr>
            <a:r>
              <a:rPr lang="en" sz="1800" b="1">
                <a:solidFill>
                  <a:srgbClr val="45818E"/>
                </a:solidFill>
              </a:rPr>
              <a:t>Chang    </a:t>
            </a:r>
            <a:endParaRPr sz="1800" b="1">
              <a:solidFill>
                <a:srgbClr val="45818E"/>
              </a:solidFill>
            </a:endParaRPr>
          </a:p>
          <a:p>
            <a:pPr marL="0" lvl="0" indent="0" algn="l" rtl="0">
              <a:lnSpc>
                <a:spcPct val="90000"/>
              </a:lnSpc>
              <a:spcBef>
                <a:spcPts val="0"/>
              </a:spcBef>
              <a:spcAft>
                <a:spcPts val="0"/>
              </a:spcAft>
              <a:buClr>
                <a:schemeClr val="dk1"/>
              </a:buClr>
              <a:buSzPts val="1800"/>
              <a:buNone/>
            </a:pPr>
            <a:r>
              <a:rPr lang="en" sz="1800" b="1">
                <a:solidFill>
                  <a:srgbClr val="45818E"/>
                </a:solidFill>
              </a:rPr>
              <a:t>Li    </a:t>
            </a:r>
            <a:endParaRPr sz="1800" b="1">
              <a:solidFill>
                <a:srgbClr val="45818E"/>
              </a:solidFill>
            </a:endParaRPr>
          </a:p>
          <a:p>
            <a:pPr marL="0" lvl="0" indent="0" algn="l" rtl="0">
              <a:lnSpc>
                <a:spcPct val="90000"/>
              </a:lnSpc>
              <a:spcBef>
                <a:spcPts val="0"/>
              </a:spcBef>
              <a:spcAft>
                <a:spcPts val="0"/>
              </a:spcAft>
              <a:buClr>
                <a:schemeClr val="dk1"/>
              </a:buClr>
              <a:buSzPts val="1800"/>
              <a:buNone/>
            </a:pPr>
            <a:r>
              <a:rPr lang="en" sz="1800" b="1">
                <a:solidFill>
                  <a:srgbClr val="45818E"/>
                </a:solidFill>
              </a:rPr>
              <a:t>Han   </a:t>
            </a:r>
            <a:endParaRPr sz="1800" b="1">
              <a:solidFill>
                <a:srgbClr val="45818E"/>
              </a:solidFill>
            </a:endParaRPr>
          </a:p>
        </p:txBody>
      </p:sp>
      <p:sp>
        <p:nvSpPr>
          <p:cNvPr id="65" name="Google Shape;65;p14"/>
          <p:cNvSpPr txBox="1">
            <a:spLocks noGrp="1"/>
          </p:cNvSpPr>
          <p:nvPr>
            <p:ph type="subTitle" idx="1"/>
          </p:nvPr>
        </p:nvSpPr>
        <p:spPr>
          <a:xfrm>
            <a:off x="7248800" y="3704625"/>
            <a:ext cx="964800" cy="1343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800"/>
              <a:buNone/>
            </a:pPr>
            <a:r>
              <a:rPr lang="en" sz="1800">
                <a:solidFill>
                  <a:srgbClr val="FFFFFF"/>
                </a:solidFill>
              </a:rPr>
              <a:t>Jain   </a:t>
            </a:r>
            <a:endParaRPr sz="1800">
              <a:solidFill>
                <a:srgbClr val="FFFFFF"/>
              </a:solidFill>
            </a:endParaRPr>
          </a:p>
          <a:p>
            <a:pPr marL="0" lvl="0" indent="0" algn="l" rtl="0">
              <a:lnSpc>
                <a:spcPct val="90000"/>
              </a:lnSpc>
              <a:spcBef>
                <a:spcPts val="0"/>
              </a:spcBef>
              <a:spcAft>
                <a:spcPts val="0"/>
              </a:spcAft>
              <a:buClr>
                <a:schemeClr val="dk1"/>
              </a:buClr>
              <a:buSzPts val="1800"/>
              <a:buNone/>
            </a:pPr>
            <a:r>
              <a:rPr lang="en" sz="1800">
                <a:solidFill>
                  <a:srgbClr val="FFFFFF"/>
                </a:solidFill>
              </a:rPr>
              <a:t>Kan  </a:t>
            </a:r>
            <a:endParaRPr sz="1800">
              <a:solidFill>
                <a:srgbClr val="FFFFFF"/>
              </a:solidFill>
            </a:endParaRPr>
          </a:p>
          <a:p>
            <a:pPr marL="0" lvl="0" indent="0" algn="l" rtl="0">
              <a:lnSpc>
                <a:spcPct val="90000"/>
              </a:lnSpc>
              <a:spcBef>
                <a:spcPts val="0"/>
              </a:spcBef>
              <a:spcAft>
                <a:spcPts val="0"/>
              </a:spcAft>
              <a:buClr>
                <a:schemeClr val="dk1"/>
              </a:buClr>
              <a:buSzPts val="1800"/>
              <a:buNone/>
            </a:pPr>
            <a:r>
              <a:rPr lang="en" sz="1800">
                <a:solidFill>
                  <a:srgbClr val="FFFFFF"/>
                </a:solidFill>
              </a:rPr>
              <a:t>Chang    </a:t>
            </a:r>
            <a:endParaRPr sz="1800">
              <a:solidFill>
                <a:srgbClr val="FFFFFF"/>
              </a:solidFill>
            </a:endParaRPr>
          </a:p>
          <a:p>
            <a:pPr marL="0" lvl="0" indent="0" algn="l" rtl="0">
              <a:lnSpc>
                <a:spcPct val="90000"/>
              </a:lnSpc>
              <a:spcBef>
                <a:spcPts val="0"/>
              </a:spcBef>
              <a:spcAft>
                <a:spcPts val="0"/>
              </a:spcAft>
              <a:buClr>
                <a:schemeClr val="dk1"/>
              </a:buClr>
              <a:buSzPts val="1800"/>
              <a:buNone/>
            </a:pPr>
            <a:r>
              <a:rPr lang="en" sz="1800">
                <a:solidFill>
                  <a:srgbClr val="FFFFFF"/>
                </a:solidFill>
              </a:rPr>
              <a:t>Li    </a:t>
            </a:r>
            <a:endParaRPr sz="1800">
              <a:solidFill>
                <a:srgbClr val="FFFFFF"/>
              </a:solidFill>
            </a:endParaRPr>
          </a:p>
          <a:p>
            <a:pPr marL="0" lvl="0" indent="0" algn="l" rtl="0">
              <a:lnSpc>
                <a:spcPct val="90000"/>
              </a:lnSpc>
              <a:spcBef>
                <a:spcPts val="0"/>
              </a:spcBef>
              <a:spcAft>
                <a:spcPts val="0"/>
              </a:spcAft>
              <a:buClr>
                <a:schemeClr val="dk1"/>
              </a:buClr>
              <a:buSzPts val="1800"/>
              <a:buNone/>
            </a:pPr>
            <a:r>
              <a:rPr lang="en" sz="1800">
                <a:solidFill>
                  <a:srgbClr val="FFFFFF"/>
                </a:solidFill>
              </a:rPr>
              <a:t>Han   </a:t>
            </a:r>
            <a:endParaRPr sz="1800">
              <a:solidFill>
                <a:srgbClr val="FFFFFF"/>
              </a:solidFill>
            </a:endParaRPr>
          </a:p>
        </p:txBody>
      </p:sp>
      <p:sp>
        <p:nvSpPr>
          <p:cNvPr id="66" name="Google Shape;66;p14"/>
          <p:cNvSpPr txBox="1">
            <a:spLocks noGrp="1"/>
          </p:cNvSpPr>
          <p:nvPr>
            <p:ph type="ctrTitle"/>
          </p:nvPr>
        </p:nvSpPr>
        <p:spPr>
          <a:xfrm>
            <a:off x="104550" y="1216025"/>
            <a:ext cx="3174000" cy="6480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1"/>
              </a:buClr>
              <a:buSzPts val="4500"/>
              <a:buFont typeface="Calibri"/>
              <a:buNone/>
            </a:pPr>
            <a:r>
              <a:rPr lang="en" sz="1800" b="1" dirty="0">
                <a:solidFill>
                  <a:srgbClr val="45818E"/>
                </a:solidFill>
              </a:rPr>
              <a:t>Analysis of </a:t>
            </a:r>
            <a:endParaRPr sz="1800" b="1" dirty="0">
              <a:solidFill>
                <a:srgbClr val="45818E"/>
              </a:solidFill>
            </a:endParaRPr>
          </a:p>
        </p:txBody>
      </p:sp>
      <p:sp>
        <p:nvSpPr>
          <p:cNvPr id="67" name="Google Shape;67;p14"/>
          <p:cNvSpPr txBox="1">
            <a:spLocks noGrp="1"/>
          </p:cNvSpPr>
          <p:nvPr>
            <p:ph type="ctrTitle"/>
          </p:nvPr>
        </p:nvSpPr>
        <p:spPr>
          <a:xfrm>
            <a:off x="129350" y="1216025"/>
            <a:ext cx="3174000" cy="6480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1"/>
              </a:buClr>
              <a:buSzPts val="4500"/>
              <a:buFont typeface="Calibri"/>
              <a:buNone/>
            </a:pPr>
            <a:r>
              <a:rPr lang="en" sz="1800" b="1" dirty="0">
                <a:solidFill>
                  <a:srgbClr val="FFFFFF"/>
                </a:solidFill>
              </a:rPr>
              <a:t>Analysis of </a:t>
            </a:r>
            <a:endParaRPr sz="1800" b="1" dirty="0">
              <a:solidFill>
                <a:srgbClr val="FFFFFF"/>
              </a:solidFill>
            </a:endParaRPr>
          </a:p>
        </p:txBody>
      </p:sp>
      <p:sp>
        <p:nvSpPr>
          <p:cNvPr id="68" name="Google Shape;68;p14"/>
          <p:cNvSpPr txBox="1"/>
          <p:nvPr/>
        </p:nvSpPr>
        <p:spPr>
          <a:xfrm>
            <a:off x="8001000" y="4685400"/>
            <a:ext cx="1143000" cy="4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rPr>
              <a:t>Group 4</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23"/>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solidFill>
                  <a:srgbClr val="FFFFFF"/>
                </a:solidFill>
              </a:rPr>
              <a:t>Number of Trips by Average Temperature</a:t>
            </a:r>
            <a:endParaRPr b="1">
              <a:solidFill>
                <a:srgbClr val="FFFFFF"/>
              </a:solidFill>
            </a:endParaRPr>
          </a:p>
        </p:txBody>
      </p:sp>
      <p:pic>
        <p:nvPicPr>
          <p:cNvPr id="229" name="Google Shape;229;p23"/>
          <p:cNvPicPr preferRelativeResize="0"/>
          <p:nvPr/>
        </p:nvPicPr>
        <p:blipFill>
          <a:blip r:embed="rId4">
            <a:alphaModFix/>
          </a:blip>
          <a:stretch>
            <a:fillRect/>
          </a:stretch>
        </p:blipFill>
        <p:spPr>
          <a:xfrm>
            <a:off x="96575" y="4566725"/>
            <a:ext cx="1570075" cy="482600"/>
          </a:xfrm>
          <a:prstGeom prst="rect">
            <a:avLst/>
          </a:prstGeom>
          <a:noFill/>
          <a:ln>
            <a:noFill/>
          </a:ln>
        </p:spPr>
      </p:pic>
      <p:sp>
        <p:nvSpPr>
          <p:cNvPr id="230" name="Google Shape;230;p23"/>
          <p:cNvSpPr txBox="1"/>
          <p:nvPr/>
        </p:nvSpPr>
        <p:spPr>
          <a:xfrm>
            <a:off x="6203275" y="847825"/>
            <a:ext cx="2783700" cy="36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3"/>
          <p:cNvSpPr txBox="1"/>
          <p:nvPr/>
        </p:nvSpPr>
        <p:spPr>
          <a:xfrm>
            <a:off x="6458475" y="1872680"/>
            <a:ext cx="2444700" cy="5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Most trips : cooler days (high 50 to mid 70 degrees)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32" name="Google Shape;232;p23"/>
          <p:cNvSpPr txBox="1"/>
          <p:nvPr/>
        </p:nvSpPr>
        <p:spPr>
          <a:xfrm>
            <a:off x="6458475" y="886325"/>
            <a:ext cx="1627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Max at 68.1 </a:t>
            </a:r>
            <a:r>
              <a:rPr lang="en" sz="1450">
                <a:solidFill>
                  <a:srgbClr val="FFFFFF"/>
                </a:solidFill>
              </a:rPr>
              <a:t>°F</a:t>
            </a:r>
            <a:endParaRPr>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33" name="Google Shape;233;p23"/>
          <p:cNvPicPr preferRelativeResize="0"/>
          <p:nvPr/>
        </p:nvPicPr>
        <p:blipFill>
          <a:blip r:embed="rId5">
            <a:alphaModFix amt="70000"/>
          </a:blip>
          <a:stretch>
            <a:fillRect/>
          </a:stretch>
        </p:blipFill>
        <p:spPr>
          <a:xfrm>
            <a:off x="421325" y="896135"/>
            <a:ext cx="5228612" cy="3584078"/>
          </a:xfrm>
          <a:prstGeom prst="rect">
            <a:avLst/>
          </a:prstGeom>
          <a:noFill/>
          <a:ln>
            <a:noFill/>
          </a:ln>
        </p:spPr>
      </p:pic>
      <p:sp>
        <p:nvSpPr>
          <p:cNvPr id="234" name="Google Shape;234;p23"/>
          <p:cNvSpPr/>
          <p:nvPr/>
        </p:nvSpPr>
        <p:spPr>
          <a:xfrm>
            <a:off x="3182700" y="896137"/>
            <a:ext cx="3181775" cy="380600"/>
          </a:xfrm>
          <a:custGeom>
            <a:avLst/>
            <a:gdLst/>
            <a:ahLst/>
            <a:cxnLst/>
            <a:rect l="l" t="t" r="r" b="b"/>
            <a:pathLst>
              <a:path w="127271" h="15224" extrusionOk="0">
                <a:moveTo>
                  <a:pt x="0" y="6898"/>
                </a:moveTo>
                <a:cubicBezTo>
                  <a:pt x="2392" y="6951"/>
                  <a:pt x="8187" y="8334"/>
                  <a:pt x="14354" y="7217"/>
                </a:cubicBezTo>
                <a:cubicBezTo>
                  <a:pt x="20521" y="6101"/>
                  <a:pt x="28123" y="-1130"/>
                  <a:pt x="37001" y="199"/>
                </a:cubicBezTo>
                <a:cubicBezTo>
                  <a:pt x="45879" y="1528"/>
                  <a:pt x="57522" y="14925"/>
                  <a:pt x="67623" y="15191"/>
                </a:cubicBezTo>
                <a:cubicBezTo>
                  <a:pt x="77724" y="15457"/>
                  <a:pt x="87665" y="2910"/>
                  <a:pt x="97606" y="1794"/>
                </a:cubicBezTo>
                <a:cubicBezTo>
                  <a:pt x="107547" y="678"/>
                  <a:pt x="122327" y="7377"/>
                  <a:pt x="127271" y="8493"/>
                </a:cubicBezTo>
              </a:path>
            </a:pathLst>
          </a:custGeom>
          <a:noFill/>
          <a:ln w="19050" cap="flat" cmpd="sng">
            <a:solidFill>
              <a:srgbClr val="FFFFFF"/>
            </a:solidFill>
            <a:prstDash val="dash"/>
            <a:round/>
            <a:headEnd type="stealth" w="med" len="med"/>
            <a:tailEnd type="none" w="med" len="med"/>
          </a:ln>
        </p:spPr>
      </p:sp>
      <p:sp>
        <p:nvSpPr>
          <p:cNvPr id="235" name="Google Shape;235;p23"/>
          <p:cNvSpPr/>
          <p:nvPr/>
        </p:nvSpPr>
        <p:spPr>
          <a:xfrm>
            <a:off x="1451350" y="3978893"/>
            <a:ext cx="4824525" cy="168150"/>
          </a:xfrm>
          <a:custGeom>
            <a:avLst/>
            <a:gdLst/>
            <a:ahLst/>
            <a:cxnLst/>
            <a:rect l="l" t="t" r="r" b="b"/>
            <a:pathLst>
              <a:path w="192981" h="6726" extrusionOk="0">
                <a:moveTo>
                  <a:pt x="0" y="4479"/>
                </a:moveTo>
                <a:cubicBezTo>
                  <a:pt x="3881" y="3735"/>
                  <a:pt x="15949" y="-40"/>
                  <a:pt x="23285" y="13"/>
                </a:cubicBezTo>
                <a:cubicBezTo>
                  <a:pt x="30622" y="66"/>
                  <a:pt x="36629" y="4479"/>
                  <a:pt x="44019" y="4798"/>
                </a:cubicBezTo>
                <a:cubicBezTo>
                  <a:pt x="51409" y="5117"/>
                  <a:pt x="59117" y="1768"/>
                  <a:pt x="67623" y="1927"/>
                </a:cubicBezTo>
                <a:cubicBezTo>
                  <a:pt x="76129" y="2087"/>
                  <a:pt x="87081" y="5915"/>
                  <a:pt x="95055" y="5755"/>
                </a:cubicBezTo>
                <a:cubicBezTo>
                  <a:pt x="103029" y="5596"/>
                  <a:pt x="108026" y="1183"/>
                  <a:pt x="115469" y="970"/>
                </a:cubicBezTo>
                <a:cubicBezTo>
                  <a:pt x="122912" y="757"/>
                  <a:pt x="130355" y="4426"/>
                  <a:pt x="139712" y="4479"/>
                </a:cubicBezTo>
                <a:cubicBezTo>
                  <a:pt x="149069" y="4532"/>
                  <a:pt x="163901" y="1023"/>
                  <a:pt x="171609" y="1289"/>
                </a:cubicBezTo>
                <a:cubicBezTo>
                  <a:pt x="179318" y="1555"/>
                  <a:pt x="182401" y="5170"/>
                  <a:pt x="185963" y="6074"/>
                </a:cubicBezTo>
                <a:cubicBezTo>
                  <a:pt x="189525" y="6978"/>
                  <a:pt x="191811" y="6606"/>
                  <a:pt x="192981" y="6712"/>
                </a:cubicBezTo>
              </a:path>
            </a:pathLst>
          </a:custGeom>
          <a:noFill/>
          <a:ln w="19050" cap="flat" cmpd="sng">
            <a:solidFill>
              <a:srgbClr val="FFFFFF"/>
            </a:solidFill>
            <a:prstDash val="dash"/>
            <a:round/>
            <a:headEnd type="stealth" w="med" len="med"/>
            <a:tailEnd type="none" w="med" len="med"/>
          </a:ln>
        </p:spPr>
      </p:sp>
      <p:sp>
        <p:nvSpPr>
          <p:cNvPr id="236" name="Google Shape;236;p23"/>
          <p:cNvSpPr txBox="1"/>
          <p:nvPr/>
        </p:nvSpPr>
        <p:spPr>
          <a:xfrm>
            <a:off x="6364475" y="3925475"/>
            <a:ext cx="16275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Min at 54.0 </a:t>
            </a:r>
            <a:r>
              <a:rPr lang="en" sz="1450">
                <a:solidFill>
                  <a:srgbClr val="FFFFFF"/>
                </a:solidFill>
              </a:rPr>
              <a:t>°F</a:t>
            </a:r>
            <a:endParaRPr>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7" name="Google Shape;237;p23"/>
          <p:cNvSpPr/>
          <p:nvPr/>
        </p:nvSpPr>
        <p:spPr>
          <a:xfrm>
            <a:off x="1547025" y="1164275"/>
            <a:ext cx="2320500" cy="1658700"/>
          </a:xfrm>
          <a:prstGeom prst="ellipse">
            <a:avLst/>
          </a:prstGeom>
          <a:noFill/>
          <a:ln w="19050"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3555700" y="2064921"/>
            <a:ext cx="2727250" cy="284100"/>
          </a:xfrm>
          <a:custGeom>
            <a:avLst/>
            <a:gdLst/>
            <a:ahLst/>
            <a:cxnLst/>
            <a:rect l="l" t="t" r="r" b="b"/>
            <a:pathLst>
              <a:path w="109090" h="11364" extrusionOk="0">
                <a:moveTo>
                  <a:pt x="0" y="6433"/>
                </a:moveTo>
                <a:cubicBezTo>
                  <a:pt x="3084" y="5370"/>
                  <a:pt x="11058" y="-372"/>
                  <a:pt x="18501" y="53"/>
                </a:cubicBezTo>
                <a:cubicBezTo>
                  <a:pt x="25944" y="478"/>
                  <a:pt x="35673" y="8188"/>
                  <a:pt x="44657" y="8985"/>
                </a:cubicBezTo>
                <a:cubicBezTo>
                  <a:pt x="53642" y="9783"/>
                  <a:pt x="63955" y="4466"/>
                  <a:pt x="72408" y="4838"/>
                </a:cubicBezTo>
                <a:cubicBezTo>
                  <a:pt x="80861" y="5210"/>
                  <a:pt x="89260" y="10633"/>
                  <a:pt x="95374" y="11218"/>
                </a:cubicBezTo>
                <a:cubicBezTo>
                  <a:pt x="101488" y="11803"/>
                  <a:pt x="106804" y="8826"/>
                  <a:pt x="109090" y="8347"/>
                </a:cubicBezTo>
              </a:path>
            </a:pathLst>
          </a:custGeom>
          <a:noFill/>
          <a:ln w="19050" cap="flat" cmpd="sng">
            <a:solidFill>
              <a:srgbClr val="FFFFFF"/>
            </a:solidFill>
            <a:prstDash val="dash"/>
            <a:round/>
            <a:headEnd type="stealth" w="med" len="med"/>
            <a:tailEnd type="non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sp>
        <p:nvSpPr>
          <p:cNvPr id="243" name="Google Shape;243;p24"/>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Weekdays Vs. Weekend - Number of Trips</a:t>
            </a:r>
            <a:endParaRPr b="1"/>
          </a:p>
        </p:txBody>
      </p:sp>
      <p:pic>
        <p:nvPicPr>
          <p:cNvPr id="244" name="Google Shape;244;p24"/>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245" name="Google Shape;245;p24"/>
          <p:cNvPicPr preferRelativeResize="0"/>
          <p:nvPr/>
        </p:nvPicPr>
        <p:blipFill>
          <a:blip r:embed="rId5">
            <a:alphaModFix amt="73000"/>
          </a:blip>
          <a:stretch>
            <a:fillRect/>
          </a:stretch>
        </p:blipFill>
        <p:spPr>
          <a:xfrm>
            <a:off x="341575" y="806975"/>
            <a:ext cx="3778800" cy="2367725"/>
          </a:xfrm>
          <a:prstGeom prst="rect">
            <a:avLst/>
          </a:prstGeom>
          <a:noFill/>
          <a:ln>
            <a:noFill/>
          </a:ln>
        </p:spPr>
      </p:pic>
      <p:pic>
        <p:nvPicPr>
          <p:cNvPr id="246" name="Google Shape;246;p24"/>
          <p:cNvPicPr preferRelativeResize="0"/>
          <p:nvPr/>
        </p:nvPicPr>
        <p:blipFill>
          <a:blip r:embed="rId6">
            <a:alphaModFix amt="71000"/>
          </a:blip>
          <a:stretch>
            <a:fillRect/>
          </a:stretch>
        </p:blipFill>
        <p:spPr>
          <a:xfrm>
            <a:off x="4815450" y="834650"/>
            <a:ext cx="3899049" cy="2312375"/>
          </a:xfrm>
          <a:prstGeom prst="rect">
            <a:avLst/>
          </a:prstGeom>
          <a:noFill/>
          <a:ln>
            <a:noFill/>
          </a:ln>
        </p:spPr>
      </p:pic>
      <p:sp>
        <p:nvSpPr>
          <p:cNvPr id="247" name="Google Shape;247;p24"/>
          <p:cNvSpPr txBox="1"/>
          <p:nvPr/>
        </p:nvSpPr>
        <p:spPr>
          <a:xfrm>
            <a:off x="2508675" y="4154100"/>
            <a:ext cx="1570200" cy="6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rPr>
              <a:t>Weekdays</a:t>
            </a:r>
            <a:endParaRPr sz="1700">
              <a:solidFill>
                <a:srgbClr val="FFFFFF"/>
              </a:solidFill>
            </a:endParaRPr>
          </a:p>
        </p:txBody>
      </p:sp>
      <p:sp>
        <p:nvSpPr>
          <p:cNvPr id="248" name="Google Shape;248;p24"/>
          <p:cNvSpPr/>
          <p:nvPr/>
        </p:nvSpPr>
        <p:spPr>
          <a:xfrm rot="3711048">
            <a:off x="1004004" y="3486272"/>
            <a:ext cx="1893091" cy="253062"/>
          </a:xfrm>
          <a:custGeom>
            <a:avLst/>
            <a:gdLst/>
            <a:ahLst/>
            <a:cxnLst/>
            <a:rect l="l" t="t" r="r" b="b"/>
            <a:pathLst>
              <a:path w="55593" h="10123" extrusionOk="0">
                <a:moveTo>
                  <a:pt x="55593" y="994"/>
                </a:moveTo>
                <a:cubicBezTo>
                  <a:pt x="51435" y="921"/>
                  <a:pt x="34363" y="-830"/>
                  <a:pt x="30642" y="556"/>
                </a:cubicBezTo>
                <a:cubicBezTo>
                  <a:pt x="26921" y="1942"/>
                  <a:pt x="38375" y="7779"/>
                  <a:pt x="33268" y="9311"/>
                </a:cubicBezTo>
                <a:cubicBezTo>
                  <a:pt x="28161" y="10843"/>
                  <a:pt x="5545" y="9676"/>
                  <a:pt x="0" y="9749"/>
                </a:cubicBezTo>
              </a:path>
            </a:pathLst>
          </a:custGeom>
          <a:noFill/>
          <a:ln w="19050" cap="flat" cmpd="sng">
            <a:solidFill>
              <a:srgbClr val="FFFFFF"/>
            </a:solidFill>
            <a:prstDash val="dash"/>
            <a:round/>
            <a:headEnd type="none" w="med" len="med"/>
            <a:tailEnd type="stealth" w="med" len="med"/>
          </a:ln>
        </p:spPr>
      </p:sp>
      <p:pic>
        <p:nvPicPr>
          <p:cNvPr id="249" name="Google Shape;249;p24"/>
          <p:cNvPicPr preferRelativeResize="0"/>
          <p:nvPr/>
        </p:nvPicPr>
        <p:blipFill>
          <a:blip r:embed="rId7">
            <a:alphaModFix/>
          </a:blip>
          <a:stretch>
            <a:fillRect/>
          </a:stretch>
        </p:blipFill>
        <p:spPr>
          <a:xfrm>
            <a:off x="3048425" y="1121100"/>
            <a:ext cx="800900" cy="800900"/>
          </a:xfrm>
          <a:prstGeom prst="rect">
            <a:avLst/>
          </a:prstGeom>
          <a:noFill/>
          <a:ln>
            <a:noFill/>
          </a:ln>
        </p:spPr>
      </p:pic>
      <p:pic>
        <p:nvPicPr>
          <p:cNvPr id="250" name="Google Shape;250;p24"/>
          <p:cNvPicPr preferRelativeResize="0"/>
          <p:nvPr/>
        </p:nvPicPr>
        <p:blipFill>
          <a:blip r:embed="rId8">
            <a:alphaModFix/>
          </a:blip>
          <a:stretch>
            <a:fillRect/>
          </a:stretch>
        </p:blipFill>
        <p:spPr>
          <a:xfrm>
            <a:off x="7759975" y="1074225"/>
            <a:ext cx="800900" cy="800900"/>
          </a:xfrm>
          <a:prstGeom prst="rect">
            <a:avLst/>
          </a:prstGeom>
          <a:noFill/>
          <a:ln>
            <a:noFill/>
          </a:ln>
        </p:spPr>
      </p:pic>
      <p:sp>
        <p:nvSpPr>
          <p:cNvPr id="251" name="Google Shape;251;p24"/>
          <p:cNvSpPr txBox="1"/>
          <p:nvPr/>
        </p:nvSpPr>
        <p:spPr>
          <a:xfrm>
            <a:off x="4971000" y="4179938"/>
            <a:ext cx="1570200" cy="6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rPr>
              <a:t>Weekends</a:t>
            </a:r>
            <a:endParaRPr sz="1700">
              <a:solidFill>
                <a:srgbClr val="FFFFFF"/>
              </a:solidFill>
            </a:endParaRPr>
          </a:p>
        </p:txBody>
      </p:sp>
      <p:sp>
        <p:nvSpPr>
          <p:cNvPr id="252" name="Google Shape;252;p24"/>
          <p:cNvSpPr/>
          <p:nvPr/>
        </p:nvSpPr>
        <p:spPr>
          <a:xfrm rot="8622506">
            <a:off x="5929015" y="3364375"/>
            <a:ext cx="2156257" cy="438525"/>
          </a:xfrm>
          <a:custGeom>
            <a:avLst/>
            <a:gdLst/>
            <a:ahLst/>
            <a:cxnLst/>
            <a:rect l="l" t="t" r="r" b="b"/>
            <a:pathLst>
              <a:path w="55593" h="10123" extrusionOk="0">
                <a:moveTo>
                  <a:pt x="55593" y="994"/>
                </a:moveTo>
                <a:cubicBezTo>
                  <a:pt x="51435" y="921"/>
                  <a:pt x="34363" y="-830"/>
                  <a:pt x="30642" y="556"/>
                </a:cubicBezTo>
                <a:cubicBezTo>
                  <a:pt x="26921" y="1942"/>
                  <a:pt x="38375" y="7779"/>
                  <a:pt x="33268" y="9311"/>
                </a:cubicBezTo>
                <a:cubicBezTo>
                  <a:pt x="28161" y="10843"/>
                  <a:pt x="5545" y="9676"/>
                  <a:pt x="0" y="9749"/>
                </a:cubicBezTo>
              </a:path>
            </a:pathLst>
          </a:custGeom>
          <a:noFill/>
          <a:ln w="19050" cap="flat" cmpd="sng">
            <a:solidFill>
              <a:srgbClr val="FFFFFF"/>
            </a:solidFill>
            <a:prstDash val="dash"/>
            <a:round/>
            <a:headEnd type="none" w="med" len="med"/>
            <a:tailEnd type="stealth" w="med" len="me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5"/>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Weekdays Vs. Weekends - popular stations</a:t>
            </a:r>
            <a:endParaRPr b="1"/>
          </a:p>
        </p:txBody>
      </p:sp>
      <p:pic>
        <p:nvPicPr>
          <p:cNvPr id="258" name="Google Shape;258;p25"/>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259" name="Google Shape;259;p25"/>
          <p:cNvPicPr preferRelativeResize="0"/>
          <p:nvPr/>
        </p:nvPicPr>
        <p:blipFill>
          <a:blip r:embed="rId5">
            <a:alphaModFix amt="71000"/>
          </a:blip>
          <a:stretch>
            <a:fillRect/>
          </a:stretch>
        </p:blipFill>
        <p:spPr>
          <a:xfrm>
            <a:off x="341575" y="800274"/>
            <a:ext cx="5358126" cy="2023175"/>
          </a:xfrm>
          <a:prstGeom prst="rect">
            <a:avLst/>
          </a:prstGeom>
          <a:noFill/>
          <a:ln>
            <a:noFill/>
          </a:ln>
        </p:spPr>
      </p:pic>
      <p:pic>
        <p:nvPicPr>
          <p:cNvPr id="260" name="Google Shape;260;p25"/>
          <p:cNvPicPr preferRelativeResize="0"/>
          <p:nvPr/>
        </p:nvPicPr>
        <p:blipFill>
          <a:blip r:embed="rId6">
            <a:alphaModFix amt="71000"/>
          </a:blip>
          <a:stretch>
            <a:fillRect/>
          </a:stretch>
        </p:blipFill>
        <p:spPr>
          <a:xfrm>
            <a:off x="3560275" y="3026150"/>
            <a:ext cx="4850379" cy="2023175"/>
          </a:xfrm>
          <a:prstGeom prst="rect">
            <a:avLst/>
          </a:prstGeom>
          <a:noFill/>
          <a:ln>
            <a:noFill/>
          </a:ln>
        </p:spPr>
      </p:pic>
      <p:sp>
        <p:nvSpPr>
          <p:cNvPr id="261" name="Google Shape;261;p25"/>
          <p:cNvSpPr txBox="1"/>
          <p:nvPr/>
        </p:nvSpPr>
        <p:spPr>
          <a:xfrm>
            <a:off x="6708450" y="1258525"/>
            <a:ext cx="1570200" cy="6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rPr>
              <a:t>Weekdays</a:t>
            </a:r>
            <a:endParaRPr sz="1700">
              <a:solidFill>
                <a:srgbClr val="FFFFFF"/>
              </a:solidFill>
            </a:endParaRPr>
          </a:p>
        </p:txBody>
      </p:sp>
      <p:sp>
        <p:nvSpPr>
          <p:cNvPr id="262" name="Google Shape;262;p25"/>
          <p:cNvSpPr txBox="1"/>
          <p:nvPr/>
        </p:nvSpPr>
        <p:spPr>
          <a:xfrm>
            <a:off x="845550" y="3602363"/>
            <a:ext cx="1570200" cy="6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rPr>
              <a:t>Weekends</a:t>
            </a:r>
            <a:endParaRPr sz="1700">
              <a:solidFill>
                <a:srgbClr val="FFFFFF"/>
              </a:solidFill>
            </a:endParaRPr>
          </a:p>
        </p:txBody>
      </p:sp>
      <p:pic>
        <p:nvPicPr>
          <p:cNvPr id="263" name="Google Shape;263;p25"/>
          <p:cNvPicPr preferRelativeResize="0"/>
          <p:nvPr/>
        </p:nvPicPr>
        <p:blipFill>
          <a:blip r:embed="rId7">
            <a:alphaModFix/>
          </a:blip>
          <a:stretch>
            <a:fillRect/>
          </a:stretch>
        </p:blipFill>
        <p:spPr>
          <a:xfrm>
            <a:off x="7943050" y="986300"/>
            <a:ext cx="800900" cy="800900"/>
          </a:xfrm>
          <a:prstGeom prst="rect">
            <a:avLst/>
          </a:prstGeom>
          <a:noFill/>
          <a:ln>
            <a:noFill/>
          </a:ln>
        </p:spPr>
      </p:pic>
      <p:sp>
        <p:nvSpPr>
          <p:cNvPr id="264" name="Google Shape;264;p25"/>
          <p:cNvSpPr/>
          <p:nvPr/>
        </p:nvSpPr>
        <p:spPr>
          <a:xfrm>
            <a:off x="4869900" y="1485375"/>
            <a:ext cx="1893220" cy="253075"/>
          </a:xfrm>
          <a:custGeom>
            <a:avLst/>
            <a:gdLst/>
            <a:ahLst/>
            <a:cxnLst/>
            <a:rect l="l" t="t" r="r" b="b"/>
            <a:pathLst>
              <a:path w="55593" h="10123" extrusionOk="0">
                <a:moveTo>
                  <a:pt x="55593" y="994"/>
                </a:moveTo>
                <a:cubicBezTo>
                  <a:pt x="51435" y="921"/>
                  <a:pt x="34363" y="-830"/>
                  <a:pt x="30642" y="556"/>
                </a:cubicBezTo>
                <a:cubicBezTo>
                  <a:pt x="26921" y="1942"/>
                  <a:pt x="38375" y="7779"/>
                  <a:pt x="33268" y="9311"/>
                </a:cubicBezTo>
                <a:cubicBezTo>
                  <a:pt x="28161" y="10843"/>
                  <a:pt x="5545" y="9676"/>
                  <a:pt x="0" y="9749"/>
                </a:cubicBezTo>
              </a:path>
            </a:pathLst>
          </a:custGeom>
          <a:noFill/>
          <a:ln w="19050" cap="flat" cmpd="sng">
            <a:solidFill>
              <a:srgbClr val="FFFFFF"/>
            </a:solidFill>
            <a:prstDash val="dash"/>
            <a:round/>
            <a:headEnd type="none" w="med" len="med"/>
            <a:tailEnd type="stealth" w="med" len="med"/>
          </a:ln>
        </p:spPr>
      </p:sp>
      <p:sp>
        <p:nvSpPr>
          <p:cNvPr id="265" name="Google Shape;265;p25"/>
          <p:cNvSpPr/>
          <p:nvPr/>
        </p:nvSpPr>
        <p:spPr>
          <a:xfrm rot="10800000">
            <a:off x="2135810" y="3597250"/>
            <a:ext cx="1769664" cy="347700"/>
          </a:xfrm>
          <a:custGeom>
            <a:avLst/>
            <a:gdLst/>
            <a:ahLst/>
            <a:cxnLst/>
            <a:rect l="l" t="t" r="r" b="b"/>
            <a:pathLst>
              <a:path w="55593" h="10123" extrusionOk="0">
                <a:moveTo>
                  <a:pt x="55593" y="994"/>
                </a:moveTo>
                <a:cubicBezTo>
                  <a:pt x="51435" y="921"/>
                  <a:pt x="34363" y="-830"/>
                  <a:pt x="30642" y="556"/>
                </a:cubicBezTo>
                <a:cubicBezTo>
                  <a:pt x="26921" y="1942"/>
                  <a:pt x="38375" y="7779"/>
                  <a:pt x="33268" y="9311"/>
                </a:cubicBezTo>
                <a:cubicBezTo>
                  <a:pt x="28161" y="10843"/>
                  <a:pt x="5545" y="9676"/>
                  <a:pt x="0" y="9749"/>
                </a:cubicBezTo>
              </a:path>
            </a:pathLst>
          </a:custGeom>
          <a:noFill/>
          <a:ln w="19050" cap="flat" cmpd="sng">
            <a:solidFill>
              <a:srgbClr val="FFFFFF"/>
            </a:solidFill>
            <a:prstDash val="dash"/>
            <a:round/>
            <a:headEnd type="none" w="med" len="med"/>
            <a:tailEnd type="stealth" w="med" len="med"/>
          </a:ln>
        </p:spPr>
      </p:sp>
      <p:pic>
        <p:nvPicPr>
          <p:cNvPr id="266" name="Google Shape;266;p25"/>
          <p:cNvPicPr preferRelativeResize="0"/>
          <p:nvPr/>
        </p:nvPicPr>
        <p:blipFill>
          <a:blip r:embed="rId8">
            <a:alphaModFix/>
          </a:blip>
          <a:stretch>
            <a:fillRect/>
          </a:stretch>
        </p:blipFill>
        <p:spPr>
          <a:xfrm>
            <a:off x="96575" y="3480075"/>
            <a:ext cx="800900" cy="800900"/>
          </a:xfrm>
          <a:prstGeom prst="rect">
            <a:avLst/>
          </a:prstGeom>
          <a:noFill/>
          <a:ln>
            <a:noFill/>
          </a:ln>
        </p:spPr>
      </p:pic>
      <p:sp>
        <p:nvSpPr>
          <p:cNvPr id="267" name="Google Shape;267;p25"/>
          <p:cNvSpPr txBox="1"/>
          <p:nvPr/>
        </p:nvSpPr>
        <p:spPr>
          <a:xfrm>
            <a:off x="4718700" y="2353600"/>
            <a:ext cx="6613200" cy="7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25"/>
          <p:cNvSpPr/>
          <p:nvPr/>
        </p:nvSpPr>
        <p:spPr>
          <a:xfrm>
            <a:off x="5426350" y="1018350"/>
            <a:ext cx="141900" cy="153000"/>
          </a:xfrm>
          <a:prstGeom prst="star5">
            <a:avLst>
              <a:gd name="adj" fmla="val 19098"/>
              <a:gd name="hf" fmla="val 105146"/>
              <a:gd name="vf" fmla="val 110557"/>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8169550" y="3228150"/>
            <a:ext cx="141900" cy="153000"/>
          </a:xfrm>
          <a:prstGeom prst="star5">
            <a:avLst>
              <a:gd name="adj" fmla="val 19098"/>
              <a:gd name="hf" fmla="val 105146"/>
              <a:gd name="vf" fmla="val 110557"/>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3513200" y="1680400"/>
            <a:ext cx="321300" cy="153000"/>
          </a:xfrm>
          <a:prstGeom prst="leftArrow">
            <a:avLst>
              <a:gd name="adj1" fmla="val 50000"/>
              <a:gd name="adj2" fmla="val 50000"/>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sp>
        <p:nvSpPr>
          <p:cNvPr id="275" name="Google Shape;275;p26"/>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solidFill>
                  <a:srgbClr val="FFFFFF"/>
                </a:solidFill>
              </a:rPr>
              <a:t>Popular stations</a:t>
            </a:r>
            <a:endParaRPr b="1">
              <a:solidFill>
                <a:srgbClr val="FFFFFF"/>
              </a:solidFill>
            </a:endParaRPr>
          </a:p>
        </p:txBody>
      </p:sp>
      <p:pic>
        <p:nvPicPr>
          <p:cNvPr id="276" name="Google Shape;276;p26"/>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277" name="Google Shape;277;p26"/>
          <p:cNvPicPr preferRelativeResize="0"/>
          <p:nvPr/>
        </p:nvPicPr>
        <p:blipFill>
          <a:blip r:embed="rId5">
            <a:alphaModFix amt="83000"/>
          </a:blip>
          <a:stretch>
            <a:fillRect/>
          </a:stretch>
        </p:blipFill>
        <p:spPr>
          <a:xfrm>
            <a:off x="0" y="677850"/>
            <a:ext cx="9143999" cy="4465650"/>
          </a:xfrm>
          <a:prstGeom prst="rect">
            <a:avLst/>
          </a:prstGeom>
          <a:noFill/>
          <a:ln>
            <a:noFill/>
          </a:ln>
        </p:spPr>
      </p:pic>
      <p:pic>
        <p:nvPicPr>
          <p:cNvPr id="278" name="Google Shape;278;p26"/>
          <p:cNvPicPr preferRelativeResize="0"/>
          <p:nvPr/>
        </p:nvPicPr>
        <p:blipFill>
          <a:blip r:embed="rId6">
            <a:alphaModFix/>
          </a:blip>
          <a:stretch>
            <a:fillRect/>
          </a:stretch>
        </p:blipFill>
        <p:spPr>
          <a:xfrm>
            <a:off x="997750" y="3441050"/>
            <a:ext cx="842000" cy="842000"/>
          </a:xfrm>
          <a:prstGeom prst="rect">
            <a:avLst/>
          </a:prstGeom>
          <a:noFill/>
          <a:ln>
            <a:noFill/>
          </a:ln>
        </p:spPr>
      </p:pic>
      <p:pic>
        <p:nvPicPr>
          <p:cNvPr id="279" name="Google Shape;279;p26"/>
          <p:cNvPicPr preferRelativeResize="0"/>
          <p:nvPr/>
        </p:nvPicPr>
        <p:blipFill>
          <a:blip r:embed="rId7">
            <a:alphaModFix/>
          </a:blip>
          <a:stretch>
            <a:fillRect/>
          </a:stretch>
        </p:blipFill>
        <p:spPr>
          <a:xfrm>
            <a:off x="6617000" y="2047075"/>
            <a:ext cx="793500" cy="793500"/>
          </a:xfrm>
          <a:prstGeom prst="rect">
            <a:avLst/>
          </a:prstGeom>
          <a:noFill/>
          <a:ln>
            <a:noFill/>
          </a:ln>
        </p:spPr>
      </p:pic>
      <p:sp>
        <p:nvSpPr>
          <p:cNvPr id="280" name="Google Shape;280;p26"/>
          <p:cNvSpPr txBox="1"/>
          <p:nvPr/>
        </p:nvSpPr>
        <p:spPr>
          <a:xfrm>
            <a:off x="7319475" y="2424600"/>
            <a:ext cx="1121100" cy="2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45818E"/>
                </a:solidFill>
              </a:rPr>
              <a:t>City Hall</a:t>
            </a:r>
            <a:endParaRPr sz="1100">
              <a:solidFill>
                <a:srgbClr val="45818E"/>
              </a:solidFill>
            </a:endParaRPr>
          </a:p>
        </p:txBody>
      </p:sp>
      <p:sp>
        <p:nvSpPr>
          <p:cNvPr id="281" name="Google Shape;281;p26"/>
          <p:cNvSpPr/>
          <p:nvPr/>
        </p:nvSpPr>
        <p:spPr>
          <a:xfrm>
            <a:off x="1758424" y="2105294"/>
            <a:ext cx="3830400" cy="2130225"/>
          </a:xfrm>
          <a:custGeom>
            <a:avLst/>
            <a:gdLst/>
            <a:ahLst/>
            <a:cxnLst/>
            <a:rect l="l" t="t" r="r" b="b"/>
            <a:pathLst>
              <a:path w="153216" h="85209" extrusionOk="0">
                <a:moveTo>
                  <a:pt x="109838" y="600"/>
                </a:moveTo>
                <a:cubicBezTo>
                  <a:pt x="86911" y="-3052"/>
                  <a:pt x="33142" y="13315"/>
                  <a:pt x="15287" y="22919"/>
                </a:cubicBezTo>
                <a:cubicBezTo>
                  <a:pt x="-2568" y="32523"/>
                  <a:pt x="-1689" y="47875"/>
                  <a:pt x="2707" y="58223"/>
                </a:cubicBezTo>
                <a:cubicBezTo>
                  <a:pt x="7103" y="68571"/>
                  <a:pt x="26716" y="83383"/>
                  <a:pt x="41663" y="85006"/>
                </a:cubicBezTo>
                <a:cubicBezTo>
                  <a:pt x="56610" y="86629"/>
                  <a:pt x="73857" y="74659"/>
                  <a:pt x="92388" y="67963"/>
                </a:cubicBezTo>
                <a:cubicBezTo>
                  <a:pt x="110920" y="61267"/>
                  <a:pt x="149944" y="56059"/>
                  <a:pt x="152852" y="44832"/>
                </a:cubicBezTo>
                <a:cubicBezTo>
                  <a:pt x="155760" y="33605"/>
                  <a:pt x="132766" y="4252"/>
                  <a:pt x="109838" y="600"/>
                </a:cubicBezTo>
                <a:close/>
              </a:path>
            </a:pathLst>
          </a:custGeom>
          <a:noFill/>
          <a:ln w="19050" cap="flat" cmpd="sng">
            <a:solidFill>
              <a:srgbClr val="45818E"/>
            </a:solidFill>
            <a:prstDash val="dash"/>
            <a:round/>
            <a:headEnd type="none" w="med" len="med"/>
            <a:tailEnd type="none" w="med" len="med"/>
          </a:ln>
        </p:spPr>
      </p:sp>
      <p:cxnSp>
        <p:nvCxnSpPr>
          <p:cNvPr id="282" name="Google Shape;282;p26"/>
          <p:cNvCxnSpPr/>
          <p:nvPr/>
        </p:nvCxnSpPr>
        <p:spPr>
          <a:xfrm>
            <a:off x="1775375" y="2211600"/>
            <a:ext cx="793500" cy="488100"/>
          </a:xfrm>
          <a:prstGeom prst="straightConnector1">
            <a:avLst/>
          </a:prstGeom>
          <a:noFill/>
          <a:ln w="19050" cap="flat" cmpd="sng">
            <a:solidFill>
              <a:srgbClr val="45818E"/>
            </a:solidFill>
            <a:prstDash val="dashDot"/>
            <a:round/>
            <a:headEnd type="none" w="med" len="med"/>
            <a:tailEnd type="triangle" w="med" len="med"/>
          </a:ln>
        </p:spPr>
      </p:cxnSp>
      <p:sp>
        <p:nvSpPr>
          <p:cNvPr id="283" name="Google Shape;283;p26"/>
          <p:cNvSpPr txBox="1"/>
          <p:nvPr/>
        </p:nvSpPr>
        <p:spPr>
          <a:xfrm>
            <a:off x="722575" y="1879300"/>
            <a:ext cx="15039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45818E"/>
                </a:solidFill>
              </a:rPr>
              <a:t>Financial District </a:t>
            </a:r>
            <a:endParaRPr sz="1000">
              <a:solidFill>
                <a:srgbClr val="45818E"/>
              </a:solidFill>
              <a:latin typeface="Calibri"/>
              <a:ea typeface="Calibri"/>
              <a:cs typeface="Calibri"/>
              <a:sym typeface="Calibri"/>
            </a:endParaRPr>
          </a:p>
        </p:txBody>
      </p:sp>
      <p:pic>
        <p:nvPicPr>
          <p:cNvPr id="284" name="Google Shape;284;p26"/>
          <p:cNvPicPr preferRelativeResize="0"/>
          <p:nvPr/>
        </p:nvPicPr>
        <p:blipFill>
          <a:blip r:embed="rId8">
            <a:alphaModFix/>
          </a:blip>
          <a:stretch>
            <a:fillRect/>
          </a:stretch>
        </p:blipFill>
        <p:spPr>
          <a:xfrm>
            <a:off x="3968375" y="2379126"/>
            <a:ext cx="779425" cy="169747"/>
          </a:xfrm>
          <a:prstGeom prst="rect">
            <a:avLst/>
          </a:prstGeom>
          <a:noFill/>
          <a:ln>
            <a:noFill/>
          </a:ln>
        </p:spPr>
      </p:pic>
      <p:pic>
        <p:nvPicPr>
          <p:cNvPr id="285" name="Google Shape;285;p26"/>
          <p:cNvPicPr preferRelativeResize="0"/>
          <p:nvPr/>
        </p:nvPicPr>
        <p:blipFill>
          <a:blip r:embed="rId9">
            <a:alphaModFix/>
          </a:blip>
          <a:stretch>
            <a:fillRect/>
          </a:stretch>
        </p:blipFill>
        <p:spPr>
          <a:xfrm>
            <a:off x="2974800" y="1932600"/>
            <a:ext cx="993585" cy="740824"/>
          </a:xfrm>
          <a:prstGeom prst="rect">
            <a:avLst/>
          </a:prstGeom>
          <a:noFill/>
          <a:ln>
            <a:noFill/>
          </a:ln>
        </p:spPr>
      </p:pic>
      <p:pic>
        <p:nvPicPr>
          <p:cNvPr id="286" name="Google Shape;286;p26"/>
          <p:cNvPicPr preferRelativeResize="0"/>
          <p:nvPr/>
        </p:nvPicPr>
        <p:blipFill>
          <a:blip r:embed="rId10">
            <a:alphaModFix/>
          </a:blip>
          <a:stretch>
            <a:fillRect/>
          </a:stretch>
        </p:blipFill>
        <p:spPr>
          <a:xfrm>
            <a:off x="2806900" y="2330450"/>
            <a:ext cx="294300" cy="294300"/>
          </a:xfrm>
          <a:prstGeom prst="rect">
            <a:avLst/>
          </a:prstGeom>
          <a:noFill/>
          <a:ln>
            <a:noFill/>
          </a:ln>
        </p:spPr>
      </p:pic>
      <p:pic>
        <p:nvPicPr>
          <p:cNvPr id="287" name="Google Shape;287;p26"/>
          <p:cNvPicPr preferRelativeResize="0"/>
          <p:nvPr/>
        </p:nvPicPr>
        <p:blipFill>
          <a:blip r:embed="rId11">
            <a:alphaModFix/>
          </a:blip>
          <a:stretch>
            <a:fillRect/>
          </a:stretch>
        </p:blipFill>
        <p:spPr>
          <a:xfrm>
            <a:off x="4622725" y="2632118"/>
            <a:ext cx="561263" cy="233932"/>
          </a:xfrm>
          <a:prstGeom prst="rect">
            <a:avLst/>
          </a:prstGeom>
          <a:noFill/>
          <a:ln>
            <a:noFill/>
          </a:ln>
        </p:spPr>
      </p:pic>
      <p:pic>
        <p:nvPicPr>
          <p:cNvPr id="288" name="Google Shape;288;p26"/>
          <p:cNvPicPr preferRelativeResize="0"/>
          <p:nvPr/>
        </p:nvPicPr>
        <p:blipFill>
          <a:blip r:embed="rId12">
            <a:alphaModFix/>
          </a:blip>
          <a:stretch>
            <a:fillRect/>
          </a:stretch>
        </p:blipFill>
        <p:spPr>
          <a:xfrm>
            <a:off x="3024990" y="2825799"/>
            <a:ext cx="590430" cy="169749"/>
          </a:xfrm>
          <a:prstGeom prst="rect">
            <a:avLst/>
          </a:prstGeom>
          <a:noFill/>
          <a:ln>
            <a:noFill/>
          </a:ln>
        </p:spPr>
      </p:pic>
      <p:pic>
        <p:nvPicPr>
          <p:cNvPr id="289" name="Google Shape;289;p26"/>
          <p:cNvPicPr preferRelativeResize="0"/>
          <p:nvPr/>
        </p:nvPicPr>
        <p:blipFill>
          <a:blip r:embed="rId13">
            <a:alphaModFix/>
          </a:blip>
          <a:stretch>
            <a:fillRect/>
          </a:stretch>
        </p:blipFill>
        <p:spPr>
          <a:xfrm>
            <a:off x="5949950" y="1484350"/>
            <a:ext cx="488100" cy="488100"/>
          </a:xfrm>
          <a:prstGeom prst="rect">
            <a:avLst/>
          </a:prstGeom>
          <a:noFill/>
          <a:ln>
            <a:noFill/>
          </a:ln>
        </p:spPr>
      </p:pic>
      <p:sp>
        <p:nvSpPr>
          <p:cNvPr id="290" name="Google Shape;290;p26"/>
          <p:cNvSpPr txBox="1"/>
          <p:nvPr/>
        </p:nvSpPr>
        <p:spPr>
          <a:xfrm>
            <a:off x="6388350" y="1638275"/>
            <a:ext cx="1121100" cy="29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45818E"/>
                </a:solidFill>
              </a:rPr>
              <a:t>Hall of Justice</a:t>
            </a:r>
            <a:endParaRPr sz="1100">
              <a:solidFill>
                <a:srgbClr val="45818E"/>
              </a:solidFill>
            </a:endParaRPr>
          </a:p>
        </p:txBody>
      </p:sp>
      <p:pic>
        <p:nvPicPr>
          <p:cNvPr id="291" name="Google Shape;291;p26"/>
          <p:cNvPicPr preferRelativeResize="0"/>
          <p:nvPr/>
        </p:nvPicPr>
        <p:blipFill>
          <a:blip r:embed="rId14">
            <a:alphaModFix/>
          </a:blip>
          <a:stretch>
            <a:fillRect/>
          </a:stretch>
        </p:blipFill>
        <p:spPr>
          <a:xfrm>
            <a:off x="2680500" y="2766202"/>
            <a:ext cx="294300" cy="288957"/>
          </a:xfrm>
          <a:prstGeom prst="rect">
            <a:avLst/>
          </a:prstGeom>
          <a:noFill/>
          <a:ln>
            <a:noFill/>
          </a:ln>
        </p:spPr>
      </p:pic>
      <p:pic>
        <p:nvPicPr>
          <p:cNvPr id="292" name="Google Shape;292;p26"/>
          <p:cNvPicPr preferRelativeResize="0"/>
          <p:nvPr/>
        </p:nvPicPr>
        <p:blipFill>
          <a:blip r:embed="rId15">
            <a:alphaModFix/>
          </a:blip>
          <a:stretch>
            <a:fillRect/>
          </a:stretch>
        </p:blipFill>
        <p:spPr>
          <a:xfrm>
            <a:off x="2155374" y="2934675"/>
            <a:ext cx="263967" cy="233925"/>
          </a:xfrm>
          <a:prstGeom prst="rect">
            <a:avLst/>
          </a:prstGeom>
          <a:noFill/>
          <a:ln>
            <a:noFill/>
          </a:ln>
        </p:spPr>
      </p:pic>
      <p:pic>
        <p:nvPicPr>
          <p:cNvPr id="293" name="Google Shape;293;p26"/>
          <p:cNvPicPr preferRelativeResize="0"/>
          <p:nvPr/>
        </p:nvPicPr>
        <p:blipFill>
          <a:blip r:embed="rId16">
            <a:alphaModFix/>
          </a:blip>
          <a:stretch>
            <a:fillRect/>
          </a:stretch>
        </p:blipFill>
        <p:spPr>
          <a:xfrm>
            <a:off x="7839051" y="677850"/>
            <a:ext cx="779426" cy="779426"/>
          </a:xfrm>
          <a:prstGeom prst="rect">
            <a:avLst/>
          </a:prstGeom>
          <a:noFill/>
          <a:ln>
            <a:noFill/>
          </a:ln>
        </p:spPr>
      </p:pic>
      <p:pic>
        <p:nvPicPr>
          <p:cNvPr id="294" name="Google Shape;294;p26"/>
          <p:cNvPicPr preferRelativeResize="0"/>
          <p:nvPr/>
        </p:nvPicPr>
        <p:blipFill>
          <a:blip r:embed="rId17">
            <a:alphaModFix/>
          </a:blip>
          <a:stretch>
            <a:fillRect/>
          </a:stretch>
        </p:blipFill>
        <p:spPr>
          <a:xfrm>
            <a:off x="6160287" y="2121950"/>
            <a:ext cx="169751" cy="169751"/>
          </a:xfrm>
          <a:prstGeom prst="rect">
            <a:avLst/>
          </a:prstGeom>
          <a:noFill/>
          <a:ln>
            <a:noFill/>
          </a:ln>
        </p:spPr>
      </p:pic>
      <p:pic>
        <p:nvPicPr>
          <p:cNvPr id="295" name="Google Shape;295;p26"/>
          <p:cNvPicPr preferRelativeResize="0"/>
          <p:nvPr/>
        </p:nvPicPr>
        <p:blipFill>
          <a:blip r:embed="rId18">
            <a:alphaModFix/>
          </a:blip>
          <a:stretch>
            <a:fillRect/>
          </a:stretch>
        </p:blipFill>
        <p:spPr>
          <a:xfrm>
            <a:off x="7669300" y="1168900"/>
            <a:ext cx="169750" cy="169750"/>
          </a:xfrm>
          <a:prstGeom prst="rect">
            <a:avLst/>
          </a:prstGeom>
          <a:noFill/>
          <a:ln>
            <a:noFill/>
          </a:ln>
        </p:spPr>
      </p:pic>
      <p:pic>
        <p:nvPicPr>
          <p:cNvPr id="296" name="Google Shape;296;p26"/>
          <p:cNvPicPr preferRelativeResize="0"/>
          <p:nvPr/>
        </p:nvPicPr>
        <p:blipFill>
          <a:blip r:embed="rId19">
            <a:alphaModFix/>
          </a:blip>
          <a:stretch>
            <a:fillRect/>
          </a:stretch>
        </p:blipFill>
        <p:spPr>
          <a:xfrm>
            <a:off x="2202488" y="3665047"/>
            <a:ext cx="169750" cy="169750"/>
          </a:xfrm>
          <a:prstGeom prst="rect">
            <a:avLst/>
          </a:prstGeom>
          <a:noFill/>
          <a:ln>
            <a:noFill/>
          </a:ln>
        </p:spPr>
      </p:pic>
      <p:pic>
        <p:nvPicPr>
          <p:cNvPr id="297" name="Google Shape;297;p26"/>
          <p:cNvPicPr preferRelativeResize="0"/>
          <p:nvPr/>
        </p:nvPicPr>
        <p:blipFill>
          <a:blip r:embed="rId20">
            <a:alphaModFix amt="52000"/>
          </a:blip>
          <a:stretch>
            <a:fillRect/>
          </a:stretch>
        </p:blipFill>
        <p:spPr>
          <a:xfrm>
            <a:off x="6043725" y="3735793"/>
            <a:ext cx="3100274" cy="1424082"/>
          </a:xfrm>
          <a:prstGeom prst="rect">
            <a:avLst/>
          </a:prstGeom>
          <a:noFill/>
          <a:ln>
            <a:noFill/>
          </a:ln>
        </p:spPr>
      </p:pic>
      <p:pic>
        <p:nvPicPr>
          <p:cNvPr id="298" name="Google Shape;298;p26"/>
          <p:cNvPicPr preferRelativeResize="0"/>
          <p:nvPr/>
        </p:nvPicPr>
        <p:blipFill>
          <a:blip r:embed="rId4">
            <a:alphaModFix/>
          </a:blip>
          <a:stretch>
            <a:fillRect/>
          </a:stretch>
        </p:blipFill>
        <p:spPr>
          <a:xfrm>
            <a:off x="96575" y="4566725"/>
            <a:ext cx="1570075" cy="48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p27"/>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Conclusions &amp; Improvements</a:t>
            </a:r>
            <a:endParaRPr/>
          </a:p>
        </p:txBody>
      </p:sp>
      <p:sp>
        <p:nvSpPr>
          <p:cNvPr id="304" name="Google Shape;304;p27"/>
          <p:cNvSpPr txBox="1">
            <a:spLocks noGrp="1"/>
          </p:cNvSpPr>
          <p:nvPr>
            <p:ph type="body" idx="1"/>
          </p:nvPr>
        </p:nvSpPr>
        <p:spPr>
          <a:xfrm>
            <a:off x="312000" y="764238"/>
            <a:ext cx="8520000" cy="37161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Clr>
                <a:schemeClr val="dk1"/>
              </a:buClr>
              <a:buSzPts val="1100"/>
              <a:buFont typeface="Arial"/>
              <a:buNone/>
            </a:pPr>
            <a:r>
              <a:rPr lang="en" sz="2400" b="1">
                <a:solidFill>
                  <a:srgbClr val="FFFFFF"/>
                </a:solidFill>
              </a:rPr>
              <a:t>Conclusions:</a:t>
            </a:r>
            <a:endParaRPr sz="2400" b="1">
              <a:solidFill>
                <a:srgbClr val="FFFFFF"/>
              </a:solidFill>
            </a:endParaRPr>
          </a:p>
          <a:p>
            <a:pPr marL="457200" lvl="0" indent="0" algn="l" rtl="0">
              <a:lnSpc>
                <a:spcPct val="150000"/>
              </a:lnSpc>
              <a:spcBef>
                <a:spcPts val="1600"/>
              </a:spcBef>
              <a:spcAft>
                <a:spcPts val="0"/>
              </a:spcAft>
              <a:buNone/>
            </a:pPr>
            <a:r>
              <a:rPr lang="en" sz="1600">
                <a:solidFill>
                  <a:srgbClr val="FFFFFF"/>
                </a:solidFill>
              </a:rPr>
              <a:t>1</a:t>
            </a:r>
            <a:r>
              <a:rPr lang="en" sz="1500">
                <a:solidFill>
                  <a:srgbClr val="FFFFFF"/>
                </a:solidFill>
              </a:rPr>
              <a:t>. Pandemic has a huge influence on the bike rental business. The number of trips keeps decreasing since February. </a:t>
            </a:r>
            <a:endParaRPr sz="1500">
              <a:solidFill>
                <a:srgbClr val="FFFFFF"/>
              </a:solidFill>
            </a:endParaRPr>
          </a:p>
          <a:p>
            <a:pPr marL="457200" lvl="0" indent="0" algn="l" rtl="0">
              <a:lnSpc>
                <a:spcPct val="150000"/>
              </a:lnSpc>
              <a:spcBef>
                <a:spcPts val="1600"/>
              </a:spcBef>
              <a:spcAft>
                <a:spcPts val="0"/>
              </a:spcAft>
              <a:buNone/>
            </a:pPr>
            <a:r>
              <a:rPr lang="en" sz="1500">
                <a:solidFill>
                  <a:schemeClr val="dk1"/>
                </a:solidFill>
              </a:rPr>
              <a:t>2. </a:t>
            </a:r>
            <a:r>
              <a:rPr lang="en" sz="1500">
                <a:solidFill>
                  <a:srgbClr val="FFFFFF"/>
                </a:solidFill>
              </a:rPr>
              <a:t>Most trips are within afternoon hours, especially in 3-6 pm.</a:t>
            </a:r>
            <a:endParaRPr sz="1500">
              <a:solidFill>
                <a:srgbClr val="FFFFFF"/>
              </a:solidFill>
            </a:endParaRPr>
          </a:p>
          <a:p>
            <a:pPr marL="457200" lvl="0" indent="0" algn="l" rtl="0">
              <a:lnSpc>
                <a:spcPct val="150000"/>
              </a:lnSpc>
              <a:spcBef>
                <a:spcPts val="1600"/>
              </a:spcBef>
              <a:spcAft>
                <a:spcPts val="0"/>
              </a:spcAft>
              <a:buNone/>
            </a:pPr>
            <a:r>
              <a:rPr lang="en" sz="1500">
                <a:solidFill>
                  <a:srgbClr val="FFFFFF"/>
                </a:solidFill>
              </a:rPr>
              <a:t>3. Most trips happen in days with the temperature between 50s to 70s.</a:t>
            </a:r>
            <a:endParaRPr sz="1500">
              <a:solidFill>
                <a:srgbClr val="FFFFFF"/>
              </a:solidFill>
            </a:endParaRPr>
          </a:p>
          <a:p>
            <a:pPr marL="457200" lvl="0" indent="0" algn="l" rtl="0">
              <a:lnSpc>
                <a:spcPct val="150000"/>
              </a:lnSpc>
              <a:spcBef>
                <a:spcPts val="1600"/>
              </a:spcBef>
              <a:spcAft>
                <a:spcPts val="0"/>
              </a:spcAft>
              <a:buNone/>
            </a:pPr>
            <a:r>
              <a:rPr lang="en" sz="1500">
                <a:solidFill>
                  <a:srgbClr val="FFFFFF"/>
                </a:solidFill>
              </a:rPr>
              <a:t>4. The </a:t>
            </a:r>
            <a:r>
              <a:rPr lang="en" sz="1500">
                <a:solidFill>
                  <a:schemeClr val="dk1"/>
                </a:solidFill>
              </a:rPr>
              <a:t>CBD of LA tends to be the most popular station on both Weekdays and Weekends.</a:t>
            </a:r>
            <a:endParaRPr sz="1500">
              <a:solidFill>
                <a:srgbClr val="FFFFFF"/>
              </a:solidFill>
            </a:endParaRPr>
          </a:p>
          <a:p>
            <a:pPr marL="457200" lvl="0" indent="0" algn="l" rtl="0">
              <a:lnSpc>
                <a:spcPct val="150000"/>
              </a:lnSpc>
              <a:spcBef>
                <a:spcPts val="1600"/>
              </a:spcBef>
              <a:spcAft>
                <a:spcPts val="0"/>
              </a:spcAft>
              <a:buNone/>
            </a:pPr>
            <a:r>
              <a:rPr lang="en" sz="1500">
                <a:solidFill>
                  <a:srgbClr val="FFFFFF"/>
                </a:solidFill>
              </a:rPr>
              <a:t>5. The usage rate of shared bike is higher on Weekdays than that on Weekends.</a:t>
            </a:r>
            <a:endParaRPr sz="1500">
              <a:solidFill>
                <a:srgbClr val="FFFFFF"/>
              </a:solidFill>
            </a:endParaRPr>
          </a:p>
          <a:p>
            <a:pPr marL="0" lvl="0" indent="0" algn="l" rtl="0">
              <a:spcBef>
                <a:spcPts val="1600"/>
              </a:spcBef>
              <a:spcAft>
                <a:spcPts val="0"/>
              </a:spcAft>
              <a:buClr>
                <a:schemeClr val="dk1"/>
              </a:buClr>
              <a:buSzPts val="1100"/>
              <a:buFont typeface="Arial"/>
              <a:buNone/>
            </a:pPr>
            <a:endParaRPr sz="1600">
              <a:solidFill>
                <a:srgbClr val="FFFFFF"/>
              </a:solidFill>
            </a:endParaRPr>
          </a:p>
          <a:p>
            <a:pPr marL="0" lvl="0" indent="0" algn="l" rtl="0">
              <a:spcBef>
                <a:spcPts val="1600"/>
              </a:spcBef>
              <a:spcAft>
                <a:spcPts val="0"/>
              </a:spcAft>
              <a:buClr>
                <a:schemeClr val="dk1"/>
              </a:buClr>
              <a:buSzPts val="1100"/>
              <a:buFont typeface="Arial"/>
              <a:buNone/>
            </a:pPr>
            <a:endParaRPr sz="1600">
              <a:solidFill>
                <a:srgbClr val="FFFFFF"/>
              </a:solidFill>
            </a:endParaRPr>
          </a:p>
          <a:p>
            <a:pPr marL="0" lvl="0" indent="0" algn="l" rtl="0">
              <a:spcBef>
                <a:spcPts val="1600"/>
              </a:spcBef>
              <a:spcAft>
                <a:spcPts val="1600"/>
              </a:spcAft>
              <a:buNone/>
            </a:pPr>
            <a:endParaRPr sz="1600"/>
          </a:p>
        </p:txBody>
      </p:sp>
      <p:pic>
        <p:nvPicPr>
          <p:cNvPr id="305" name="Google Shape;305;p27"/>
          <p:cNvPicPr preferRelativeResize="0"/>
          <p:nvPr/>
        </p:nvPicPr>
        <p:blipFill>
          <a:blip r:embed="rId4">
            <a:alphaModFix/>
          </a:blip>
          <a:stretch>
            <a:fillRect/>
          </a:stretch>
        </p:blipFill>
        <p:spPr>
          <a:xfrm>
            <a:off x="96575" y="4566725"/>
            <a:ext cx="1570075" cy="48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p28"/>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Recommendations &amp; Improvements</a:t>
            </a:r>
            <a:endParaRPr/>
          </a:p>
        </p:txBody>
      </p:sp>
      <p:pic>
        <p:nvPicPr>
          <p:cNvPr id="311" name="Google Shape;311;p28"/>
          <p:cNvPicPr preferRelativeResize="0"/>
          <p:nvPr/>
        </p:nvPicPr>
        <p:blipFill>
          <a:blip r:embed="rId4">
            <a:alphaModFix/>
          </a:blip>
          <a:stretch>
            <a:fillRect/>
          </a:stretch>
        </p:blipFill>
        <p:spPr>
          <a:xfrm>
            <a:off x="96575" y="4566725"/>
            <a:ext cx="1570075" cy="482600"/>
          </a:xfrm>
          <a:prstGeom prst="rect">
            <a:avLst/>
          </a:prstGeom>
          <a:noFill/>
          <a:ln>
            <a:noFill/>
          </a:ln>
        </p:spPr>
      </p:pic>
      <p:sp>
        <p:nvSpPr>
          <p:cNvPr id="312" name="Google Shape;312;p28"/>
          <p:cNvSpPr txBox="1"/>
          <p:nvPr/>
        </p:nvSpPr>
        <p:spPr>
          <a:xfrm>
            <a:off x="1313900" y="1484550"/>
            <a:ext cx="4813200" cy="1873200"/>
          </a:xfrm>
          <a:prstGeom prst="rect">
            <a:avLst/>
          </a:prstGeom>
          <a:noFill/>
          <a:ln>
            <a:noFill/>
          </a:ln>
        </p:spPr>
        <p:txBody>
          <a:bodyPr spcFirstLastPara="1" wrap="square" lIns="91425" tIns="91425" rIns="91425" bIns="91425" anchor="t" anchorCtr="0">
            <a:noAutofit/>
          </a:bodyPr>
          <a:lstStyle/>
          <a:p>
            <a:pPr marL="457200" lvl="0" indent="-349250" algn="l" rtl="0">
              <a:lnSpc>
                <a:spcPct val="90000"/>
              </a:lnSpc>
              <a:spcBef>
                <a:spcPts val="0"/>
              </a:spcBef>
              <a:spcAft>
                <a:spcPts val="0"/>
              </a:spcAft>
              <a:buClr>
                <a:schemeClr val="dk1"/>
              </a:buClr>
              <a:buSzPts val="1900"/>
              <a:buChar char="●"/>
            </a:pPr>
            <a:r>
              <a:rPr lang="en" sz="1900">
                <a:solidFill>
                  <a:schemeClr val="dk1"/>
                </a:solidFill>
              </a:rPr>
              <a:t>Season Pass </a:t>
            </a:r>
            <a:endParaRPr sz="1900">
              <a:solidFill>
                <a:schemeClr val="dk1"/>
              </a:solidFill>
            </a:endParaRPr>
          </a:p>
          <a:p>
            <a:pPr marL="0" lvl="0" indent="0" algn="l" rtl="0">
              <a:lnSpc>
                <a:spcPct val="90000"/>
              </a:lnSpc>
              <a:spcBef>
                <a:spcPts val="0"/>
              </a:spcBef>
              <a:spcAft>
                <a:spcPts val="0"/>
              </a:spcAft>
              <a:buNone/>
            </a:pPr>
            <a:endParaRPr sz="1900">
              <a:solidFill>
                <a:schemeClr val="dk1"/>
              </a:solidFill>
            </a:endParaRPr>
          </a:p>
          <a:p>
            <a:pPr marL="457200" lvl="0" indent="-349250" algn="l" rtl="0">
              <a:lnSpc>
                <a:spcPct val="90000"/>
              </a:lnSpc>
              <a:spcBef>
                <a:spcPts val="0"/>
              </a:spcBef>
              <a:spcAft>
                <a:spcPts val="0"/>
              </a:spcAft>
              <a:buClr>
                <a:schemeClr val="dk1"/>
              </a:buClr>
              <a:buSzPts val="1900"/>
              <a:buChar char="●"/>
            </a:pPr>
            <a:r>
              <a:rPr lang="en" sz="1900">
                <a:solidFill>
                  <a:schemeClr val="dk1"/>
                </a:solidFill>
              </a:rPr>
              <a:t>Weekend Promotions</a:t>
            </a:r>
            <a:endParaRPr sz="1900">
              <a:solidFill>
                <a:schemeClr val="dk1"/>
              </a:solidFill>
            </a:endParaRPr>
          </a:p>
          <a:p>
            <a:pPr marL="457200" lvl="0" indent="0" algn="l" rtl="0">
              <a:lnSpc>
                <a:spcPct val="90000"/>
              </a:lnSpc>
              <a:spcBef>
                <a:spcPts val="0"/>
              </a:spcBef>
              <a:spcAft>
                <a:spcPts val="0"/>
              </a:spcAft>
              <a:buNone/>
            </a:pPr>
            <a:endParaRPr sz="1900">
              <a:solidFill>
                <a:schemeClr val="dk1"/>
              </a:solidFill>
            </a:endParaRPr>
          </a:p>
          <a:p>
            <a:pPr marL="457200" lvl="0" indent="-349250" algn="l" rtl="0">
              <a:lnSpc>
                <a:spcPct val="90000"/>
              </a:lnSpc>
              <a:spcBef>
                <a:spcPts val="0"/>
              </a:spcBef>
              <a:spcAft>
                <a:spcPts val="0"/>
              </a:spcAft>
              <a:buClr>
                <a:schemeClr val="dk1"/>
              </a:buClr>
              <a:buSzPts val="1900"/>
              <a:buChar char="●"/>
            </a:pPr>
            <a:r>
              <a:rPr lang="en" sz="1900">
                <a:solidFill>
                  <a:schemeClr val="dk1"/>
                </a:solidFill>
              </a:rPr>
              <a:t>Reward Program</a:t>
            </a:r>
            <a:endParaRPr sz="1900">
              <a:solidFill>
                <a:schemeClr val="dk1"/>
              </a:solidFill>
            </a:endParaRPr>
          </a:p>
          <a:p>
            <a:pPr marL="0" lvl="0" indent="0" algn="l" rtl="0">
              <a:lnSpc>
                <a:spcPct val="90000"/>
              </a:lnSpc>
              <a:spcBef>
                <a:spcPts val="0"/>
              </a:spcBef>
              <a:spcAft>
                <a:spcPts val="0"/>
              </a:spcAft>
              <a:buNone/>
            </a:pPr>
            <a:endParaRPr sz="1900">
              <a:solidFill>
                <a:schemeClr val="dk1"/>
              </a:solidFill>
            </a:endParaRPr>
          </a:p>
        </p:txBody>
      </p:sp>
      <p:pic>
        <p:nvPicPr>
          <p:cNvPr id="313" name="Google Shape;313;p28"/>
          <p:cNvPicPr preferRelativeResize="0"/>
          <p:nvPr/>
        </p:nvPicPr>
        <p:blipFill>
          <a:blip r:embed="rId5">
            <a:alphaModFix/>
          </a:blip>
          <a:stretch>
            <a:fillRect/>
          </a:stretch>
        </p:blipFill>
        <p:spPr>
          <a:xfrm>
            <a:off x="406425" y="1670049"/>
            <a:ext cx="734675" cy="734675"/>
          </a:xfrm>
          <a:prstGeom prst="rect">
            <a:avLst/>
          </a:prstGeom>
          <a:noFill/>
          <a:ln>
            <a:noFill/>
          </a:ln>
        </p:spPr>
      </p:pic>
      <p:pic>
        <p:nvPicPr>
          <p:cNvPr id="314" name="Google Shape;314;p28"/>
          <p:cNvPicPr preferRelativeResize="0"/>
          <p:nvPr/>
        </p:nvPicPr>
        <p:blipFill>
          <a:blip r:embed="rId6">
            <a:alphaModFix/>
          </a:blip>
          <a:stretch>
            <a:fillRect/>
          </a:stretch>
        </p:blipFill>
        <p:spPr>
          <a:xfrm>
            <a:off x="187500" y="3396925"/>
            <a:ext cx="1171879" cy="833325"/>
          </a:xfrm>
          <a:prstGeom prst="rect">
            <a:avLst/>
          </a:prstGeom>
          <a:noFill/>
          <a:ln>
            <a:noFill/>
          </a:ln>
        </p:spPr>
      </p:pic>
      <p:sp>
        <p:nvSpPr>
          <p:cNvPr id="315" name="Google Shape;315;p28"/>
          <p:cNvSpPr txBox="1"/>
          <p:nvPr/>
        </p:nvSpPr>
        <p:spPr>
          <a:xfrm>
            <a:off x="1313900" y="3369500"/>
            <a:ext cx="6303600" cy="1349700"/>
          </a:xfrm>
          <a:prstGeom prst="rect">
            <a:avLst/>
          </a:prstGeom>
          <a:noFill/>
          <a:ln>
            <a:noFill/>
          </a:ln>
        </p:spPr>
        <p:txBody>
          <a:bodyPr spcFirstLastPara="1" wrap="square" lIns="91425" tIns="91425" rIns="91425" bIns="91425" anchor="t" anchorCtr="0">
            <a:noAutofit/>
          </a:bodyPr>
          <a:lstStyle/>
          <a:p>
            <a:pPr marL="457200" lvl="0" indent="-349250" algn="l" rtl="0">
              <a:lnSpc>
                <a:spcPct val="90000"/>
              </a:lnSpc>
              <a:spcBef>
                <a:spcPts val="0"/>
              </a:spcBef>
              <a:spcAft>
                <a:spcPts val="0"/>
              </a:spcAft>
              <a:buClr>
                <a:schemeClr val="dk1"/>
              </a:buClr>
              <a:buSzPts val="1900"/>
              <a:buChar char="●"/>
            </a:pPr>
            <a:r>
              <a:rPr lang="en" sz="1900">
                <a:solidFill>
                  <a:schemeClr val="dk1"/>
                </a:solidFill>
              </a:rPr>
              <a:t>Users information</a:t>
            </a:r>
            <a:endParaRPr sz="1900">
              <a:solidFill>
                <a:schemeClr val="dk1"/>
              </a:solidFill>
            </a:endParaRPr>
          </a:p>
          <a:p>
            <a:pPr marL="457200" lvl="0" indent="0" algn="l" rtl="0">
              <a:lnSpc>
                <a:spcPct val="90000"/>
              </a:lnSpc>
              <a:spcBef>
                <a:spcPts val="0"/>
              </a:spcBef>
              <a:spcAft>
                <a:spcPts val="0"/>
              </a:spcAft>
              <a:buNone/>
            </a:pPr>
            <a:endParaRPr sz="1900">
              <a:solidFill>
                <a:schemeClr val="dk1"/>
              </a:solidFill>
            </a:endParaRPr>
          </a:p>
          <a:p>
            <a:pPr marL="457200" lvl="0" indent="-349250" algn="l" rtl="0">
              <a:lnSpc>
                <a:spcPct val="90000"/>
              </a:lnSpc>
              <a:spcBef>
                <a:spcPts val="0"/>
              </a:spcBef>
              <a:spcAft>
                <a:spcPts val="0"/>
              </a:spcAft>
              <a:buClr>
                <a:schemeClr val="dk1"/>
              </a:buClr>
              <a:buSzPts val="1900"/>
              <a:buChar char="●"/>
            </a:pPr>
            <a:r>
              <a:rPr lang="en" sz="1900">
                <a:solidFill>
                  <a:schemeClr val="dk1"/>
                </a:solidFill>
              </a:rPr>
              <a:t>Revenue</a:t>
            </a:r>
            <a:endParaRPr sz="1900">
              <a:solidFill>
                <a:schemeClr val="dk1"/>
              </a:solidFill>
            </a:endParaRPr>
          </a:p>
          <a:p>
            <a:pPr marL="0" lvl="0" indent="0" algn="l" rtl="0">
              <a:spcBef>
                <a:spcPts val="0"/>
              </a:spcBef>
              <a:spcAft>
                <a:spcPts val="0"/>
              </a:spcAft>
              <a:buNone/>
            </a:pPr>
            <a:endParaRPr sz="1200"/>
          </a:p>
        </p:txBody>
      </p:sp>
      <p:sp>
        <p:nvSpPr>
          <p:cNvPr id="316" name="Google Shape;316;p28"/>
          <p:cNvSpPr txBox="1"/>
          <p:nvPr/>
        </p:nvSpPr>
        <p:spPr>
          <a:xfrm>
            <a:off x="339900" y="624500"/>
            <a:ext cx="2598600" cy="587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1600"/>
              </a:spcAft>
              <a:buClr>
                <a:schemeClr val="dk1"/>
              </a:buClr>
              <a:buSzPts val="1100"/>
              <a:buFont typeface="Arial"/>
              <a:buNone/>
            </a:pPr>
            <a:r>
              <a:rPr lang="en" sz="2400" b="1">
                <a:solidFill>
                  <a:schemeClr val="dk1"/>
                </a:solidFill>
              </a:rPr>
              <a:t>Improvements: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p29"/>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What you waiting for ?</a:t>
            </a:r>
            <a:endParaRPr b="1"/>
          </a:p>
        </p:txBody>
      </p:sp>
      <p:pic>
        <p:nvPicPr>
          <p:cNvPr id="322" name="Google Shape;322;p29"/>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323" name="Google Shape;323;p29"/>
          <p:cNvPicPr preferRelativeResize="0"/>
          <p:nvPr/>
        </p:nvPicPr>
        <p:blipFill>
          <a:blip r:embed="rId5">
            <a:alphaModFix amt="60000"/>
          </a:blip>
          <a:stretch>
            <a:fillRect/>
          </a:stretch>
        </p:blipFill>
        <p:spPr>
          <a:xfrm>
            <a:off x="1801200" y="677850"/>
            <a:ext cx="4224495" cy="4465650"/>
          </a:xfrm>
          <a:prstGeom prst="rect">
            <a:avLst/>
          </a:prstGeom>
          <a:noFill/>
          <a:ln>
            <a:noFill/>
          </a:ln>
        </p:spPr>
      </p:pic>
      <p:pic>
        <p:nvPicPr>
          <p:cNvPr id="324" name="Google Shape;324;p29"/>
          <p:cNvPicPr preferRelativeResize="0"/>
          <p:nvPr/>
        </p:nvPicPr>
        <p:blipFill>
          <a:blip r:embed="rId5">
            <a:alphaModFix amt="64000"/>
          </a:blip>
          <a:stretch>
            <a:fillRect/>
          </a:stretch>
        </p:blipFill>
        <p:spPr>
          <a:xfrm>
            <a:off x="2262050" y="666500"/>
            <a:ext cx="4224495" cy="4465650"/>
          </a:xfrm>
          <a:prstGeom prst="rect">
            <a:avLst/>
          </a:prstGeom>
          <a:noFill/>
          <a:ln>
            <a:noFill/>
          </a:ln>
        </p:spPr>
      </p:pic>
      <p:pic>
        <p:nvPicPr>
          <p:cNvPr id="325" name="Google Shape;325;p29"/>
          <p:cNvPicPr preferRelativeResize="0"/>
          <p:nvPr/>
        </p:nvPicPr>
        <p:blipFill>
          <a:blip r:embed="rId5">
            <a:alphaModFix amt="69000"/>
          </a:blip>
          <a:stretch>
            <a:fillRect/>
          </a:stretch>
        </p:blipFill>
        <p:spPr>
          <a:xfrm>
            <a:off x="2839625" y="666500"/>
            <a:ext cx="4224495" cy="4465650"/>
          </a:xfrm>
          <a:prstGeom prst="rect">
            <a:avLst/>
          </a:prstGeom>
          <a:noFill/>
          <a:ln>
            <a:noFill/>
          </a:ln>
        </p:spPr>
      </p:pic>
      <p:pic>
        <p:nvPicPr>
          <p:cNvPr id="326" name="Google Shape;326;p29"/>
          <p:cNvPicPr preferRelativeResize="0"/>
          <p:nvPr/>
        </p:nvPicPr>
        <p:blipFill>
          <a:blip r:embed="rId5">
            <a:alphaModFix amt="82000"/>
          </a:blip>
          <a:stretch>
            <a:fillRect/>
          </a:stretch>
        </p:blipFill>
        <p:spPr>
          <a:xfrm>
            <a:off x="3463800" y="666500"/>
            <a:ext cx="4224495" cy="446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28925" y="131722"/>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solidFill>
                  <a:srgbClr val="FFFFFF"/>
                </a:solidFill>
              </a:rPr>
              <a:t>What is it ?</a:t>
            </a:r>
            <a:endParaRPr b="1">
              <a:solidFill>
                <a:srgbClr val="FFFFFF"/>
              </a:solidFill>
            </a:endParaRPr>
          </a:p>
        </p:txBody>
      </p:sp>
      <p:pic>
        <p:nvPicPr>
          <p:cNvPr id="74" name="Google Shape;74;p15"/>
          <p:cNvPicPr preferRelativeResize="0"/>
          <p:nvPr/>
        </p:nvPicPr>
        <p:blipFill>
          <a:blip r:embed="rId4">
            <a:alphaModFix/>
          </a:blip>
          <a:stretch>
            <a:fillRect/>
          </a:stretch>
        </p:blipFill>
        <p:spPr>
          <a:xfrm>
            <a:off x="96575" y="4566725"/>
            <a:ext cx="1570075" cy="482600"/>
          </a:xfrm>
          <a:prstGeom prst="rect">
            <a:avLst/>
          </a:prstGeom>
          <a:noFill/>
          <a:ln>
            <a:noFill/>
          </a:ln>
        </p:spPr>
      </p:pic>
      <p:sp>
        <p:nvSpPr>
          <p:cNvPr id="75" name="Google Shape;75;p15"/>
          <p:cNvSpPr txBox="1">
            <a:spLocks noGrp="1"/>
          </p:cNvSpPr>
          <p:nvPr>
            <p:ph type="body" idx="1"/>
          </p:nvPr>
        </p:nvSpPr>
        <p:spPr>
          <a:xfrm>
            <a:off x="276900" y="980800"/>
            <a:ext cx="8867100" cy="11619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2600" b="1" u="sng">
                <a:solidFill>
                  <a:srgbClr val="FFFFFF"/>
                </a:solidFill>
              </a:rPr>
              <a:t>Metro Bike Share</a:t>
            </a:r>
            <a:r>
              <a:rPr lang="en">
                <a:solidFill>
                  <a:srgbClr val="FFFFFF"/>
                </a:solidFill>
              </a:rPr>
              <a:t> </a:t>
            </a:r>
            <a:r>
              <a:rPr lang="en" sz="1200">
                <a:solidFill>
                  <a:srgbClr val="FFFFFF"/>
                </a:solidFill>
              </a:rPr>
              <a:t>is a</a:t>
            </a:r>
            <a:r>
              <a:rPr lang="en">
                <a:solidFill>
                  <a:srgbClr val="FFFFFF"/>
                </a:solidFill>
              </a:rPr>
              <a:t> </a:t>
            </a:r>
            <a:r>
              <a:rPr lang="en" sz="1600">
                <a:solidFill>
                  <a:srgbClr val="FFFFFF"/>
                </a:solidFill>
              </a:rPr>
              <a:t>bicycle sharing system</a:t>
            </a:r>
            <a:r>
              <a:rPr lang="en">
                <a:solidFill>
                  <a:srgbClr val="FFFFFF"/>
                </a:solidFill>
              </a:rPr>
              <a:t>                    in</a:t>
            </a:r>
            <a:r>
              <a:rPr lang="en">
                <a:solidFill>
                  <a:srgbClr val="FFFFFF"/>
                </a:solidFill>
                <a:latin typeface="Comic Sans MS"/>
                <a:ea typeface="Comic Sans MS"/>
                <a:cs typeface="Comic Sans MS"/>
                <a:sym typeface="Comic Sans MS"/>
              </a:rPr>
              <a:t> </a:t>
            </a:r>
            <a:r>
              <a:rPr lang="en" sz="3500" b="1">
                <a:solidFill>
                  <a:srgbClr val="45818E"/>
                </a:solidFill>
                <a:latin typeface="Amatic SC"/>
                <a:ea typeface="Amatic SC"/>
                <a:cs typeface="Amatic SC"/>
                <a:sym typeface="Amatic SC"/>
              </a:rPr>
              <a:t>Los Angeles</a:t>
            </a:r>
            <a:endParaRPr sz="3500" b="1">
              <a:solidFill>
                <a:srgbClr val="45818E"/>
              </a:solidFill>
              <a:latin typeface="Amatic SC"/>
              <a:ea typeface="Amatic SC"/>
              <a:cs typeface="Amatic SC"/>
              <a:sym typeface="Amatic SC"/>
            </a:endParaRPr>
          </a:p>
          <a:p>
            <a:pPr marL="0" lvl="0" indent="0" algn="l" rtl="0">
              <a:spcBef>
                <a:spcPts val="1600"/>
              </a:spcBef>
              <a:spcAft>
                <a:spcPts val="0"/>
              </a:spcAft>
              <a:buNone/>
            </a:pPr>
            <a:r>
              <a:rPr lang="en">
                <a:solidFill>
                  <a:srgbClr val="FFFFFF"/>
                </a:solidFill>
              </a:rPr>
              <a:t>Launched in  </a:t>
            </a:r>
            <a:r>
              <a:rPr lang="en" sz="2000">
                <a:solidFill>
                  <a:srgbClr val="45818E"/>
                </a:solidFill>
                <a:latin typeface="Lobster"/>
                <a:ea typeface="Lobster"/>
                <a:cs typeface="Lobster"/>
                <a:sym typeface="Lobster"/>
              </a:rPr>
              <a:t>2016</a:t>
            </a:r>
            <a:endParaRPr sz="2000">
              <a:solidFill>
                <a:srgbClr val="45818E"/>
              </a:solidFill>
              <a:latin typeface="Lobster"/>
              <a:ea typeface="Lobster"/>
              <a:cs typeface="Lobster"/>
              <a:sym typeface="Lobster"/>
            </a:endParaRPr>
          </a:p>
          <a:p>
            <a:pPr marL="0" lvl="0" indent="0" algn="l" rtl="0">
              <a:spcBef>
                <a:spcPts val="1600"/>
              </a:spcBef>
              <a:spcAft>
                <a:spcPts val="1600"/>
              </a:spcAft>
              <a:buNone/>
            </a:pPr>
            <a:endParaRPr sz="2000">
              <a:solidFill>
                <a:srgbClr val="F9CB9C"/>
              </a:solidFill>
              <a:latin typeface="Lobster"/>
              <a:ea typeface="Lobster"/>
              <a:cs typeface="Lobster"/>
              <a:sym typeface="Lobster"/>
            </a:endParaRPr>
          </a:p>
        </p:txBody>
      </p:sp>
      <p:pic>
        <p:nvPicPr>
          <p:cNvPr id="76" name="Google Shape;76;p15"/>
          <p:cNvPicPr preferRelativeResize="0"/>
          <p:nvPr/>
        </p:nvPicPr>
        <p:blipFill>
          <a:blip r:embed="rId5">
            <a:alphaModFix/>
          </a:blip>
          <a:stretch>
            <a:fillRect/>
          </a:stretch>
        </p:blipFill>
        <p:spPr>
          <a:xfrm>
            <a:off x="5500825" y="906800"/>
            <a:ext cx="1089125" cy="644875"/>
          </a:xfrm>
          <a:prstGeom prst="rect">
            <a:avLst/>
          </a:prstGeom>
          <a:noFill/>
          <a:ln>
            <a:noFill/>
          </a:ln>
        </p:spPr>
      </p:pic>
      <p:sp>
        <p:nvSpPr>
          <p:cNvPr id="77" name="Google Shape;77;p15"/>
          <p:cNvSpPr txBox="1"/>
          <p:nvPr/>
        </p:nvSpPr>
        <p:spPr>
          <a:xfrm>
            <a:off x="4059000" y="4419800"/>
            <a:ext cx="6494400" cy="75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8" name="Google Shape;78;p15"/>
          <p:cNvPicPr preferRelativeResize="0"/>
          <p:nvPr/>
        </p:nvPicPr>
        <p:blipFill>
          <a:blip r:embed="rId6">
            <a:alphaModFix amt="66000"/>
          </a:blip>
          <a:stretch>
            <a:fillRect/>
          </a:stretch>
        </p:blipFill>
        <p:spPr>
          <a:xfrm>
            <a:off x="5566263" y="1739350"/>
            <a:ext cx="3295867" cy="3219199"/>
          </a:xfrm>
          <a:prstGeom prst="rect">
            <a:avLst/>
          </a:prstGeom>
          <a:noFill/>
          <a:ln>
            <a:noFill/>
          </a:ln>
        </p:spPr>
      </p:pic>
      <p:pic>
        <p:nvPicPr>
          <p:cNvPr id="79" name="Google Shape;79;p15"/>
          <p:cNvPicPr preferRelativeResize="0"/>
          <p:nvPr/>
        </p:nvPicPr>
        <p:blipFill>
          <a:blip r:embed="rId7">
            <a:alphaModFix/>
          </a:blip>
          <a:stretch>
            <a:fillRect/>
          </a:stretch>
        </p:blipFill>
        <p:spPr>
          <a:xfrm>
            <a:off x="214225" y="2306375"/>
            <a:ext cx="343700" cy="343700"/>
          </a:xfrm>
          <a:prstGeom prst="rect">
            <a:avLst/>
          </a:prstGeom>
          <a:noFill/>
          <a:ln>
            <a:noFill/>
          </a:ln>
        </p:spPr>
      </p:pic>
      <p:sp>
        <p:nvSpPr>
          <p:cNvPr id="80" name="Google Shape;80;p15"/>
          <p:cNvSpPr txBox="1"/>
          <p:nvPr/>
        </p:nvSpPr>
        <p:spPr>
          <a:xfrm>
            <a:off x="479000" y="2306725"/>
            <a:ext cx="2976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Downtown &amp; Central LA</a:t>
            </a:r>
            <a:endParaRPr>
              <a:solidFill>
                <a:srgbClr val="FFFFFF"/>
              </a:solidFill>
            </a:endParaRPr>
          </a:p>
        </p:txBody>
      </p:sp>
      <p:pic>
        <p:nvPicPr>
          <p:cNvPr id="81" name="Google Shape;81;p15"/>
          <p:cNvPicPr preferRelativeResize="0"/>
          <p:nvPr/>
        </p:nvPicPr>
        <p:blipFill>
          <a:blip r:embed="rId7">
            <a:alphaModFix/>
          </a:blip>
          <a:stretch>
            <a:fillRect/>
          </a:stretch>
        </p:blipFill>
        <p:spPr>
          <a:xfrm>
            <a:off x="214225" y="2955725"/>
            <a:ext cx="343700" cy="343700"/>
          </a:xfrm>
          <a:prstGeom prst="rect">
            <a:avLst/>
          </a:prstGeom>
          <a:noFill/>
          <a:ln>
            <a:noFill/>
          </a:ln>
        </p:spPr>
      </p:pic>
      <p:pic>
        <p:nvPicPr>
          <p:cNvPr id="82" name="Google Shape;82;p15"/>
          <p:cNvPicPr preferRelativeResize="0"/>
          <p:nvPr/>
        </p:nvPicPr>
        <p:blipFill>
          <a:blip r:embed="rId7">
            <a:alphaModFix/>
          </a:blip>
          <a:stretch>
            <a:fillRect/>
          </a:stretch>
        </p:blipFill>
        <p:spPr>
          <a:xfrm>
            <a:off x="214225" y="3605075"/>
            <a:ext cx="343700" cy="343700"/>
          </a:xfrm>
          <a:prstGeom prst="rect">
            <a:avLst/>
          </a:prstGeom>
          <a:noFill/>
          <a:ln>
            <a:noFill/>
          </a:ln>
        </p:spPr>
      </p:pic>
      <p:sp>
        <p:nvSpPr>
          <p:cNvPr id="83" name="Google Shape;83;p15"/>
          <p:cNvSpPr txBox="1"/>
          <p:nvPr/>
        </p:nvSpPr>
        <p:spPr>
          <a:xfrm>
            <a:off x="481725" y="2955675"/>
            <a:ext cx="2976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Westside</a:t>
            </a:r>
            <a:endParaRPr>
              <a:solidFill>
                <a:srgbClr val="FFFFFF"/>
              </a:solidFill>
            </a:endParaRPr>
          </a:p>
        </p:txBody>
      </p:sp>
      <p:sp>
        <p:nvSpPr>
          <p:cNvPr id="84" name="Google Shape;84;p15"/>
          <p:cNvSpPr txBox="1"/>
          <p:nvPr/>
        </p:nvSpPr>
        <p:spPr>
          <a:xfrm>
            <a:off x="481725" y="3604625"/>
            <a:ext cx="2976600" cy="3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North Hollywood</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solidFill>
                  <a:srgbClr val="FFFFFF"/>
                </a:solidFill>
              </a:rPr>
              <a:t>Acquiring and Preparing Data </a:t>
            </a:r>
            <a:endParaRPr b="1">
              <a:solidFill>
                <a:srgbClr val="FFFFFF"/>
              </a:solidFill>
            </a:endParaRPr>
          </a:p>
        </p:txBody>
      </p:sp>
      <p:pic>
        <p:nvPicPr>
          <p:cNvPr id="90" name="Google Shape;90;p16"/>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91" name="Google Shape;91;p16"/>
          <p:cNvPicPr preferRelativeResize="0"/>
          <p:nvPr/>
        </p:nvPicPr>
        <p:blipFill>
          <a:blip r:embed="rId5">
            <a:alphaModFix amt="76000"/>
          </a:blip>
          <a:stretch>
            <a:fillRect/>
          </a:stretch>
        </p:blipFill>
        <p:spPr>
          <a:xfrm>
            <a:off x="5677850" y="817150"/>
            <a:ext cx="3224223" cy="2191576"/>
          </a:xfrm>
          <a:prstGeom prst="rect">
            <a:avLst/>
          </a:prstGeom>
          <a:noFill/>
          <a:ln>
            <a:noFill/>
          </a:ln>
        </p:spPr>
      </p:pic>
      <p:pic>
        <p:nvPicPr>
          <p:cNvPr id="92" name="Google Shape;92;p16"/>
          <p:cNvPicPr preferRelativeResize="0"/>
          <p:nvPr/>
        </p:nvPicPr>
        <p:blipFill>
          <a:blip r:embed="rId6">
            <a:alphaModFix amt="70000"/>
          </a:blip>
          <a:stretch>
            <a:fillRect/>
          </a:stretch>
        </p:blipFill>
        <p:spPr>
          <a:xfrm>
            <a:off x="5677850" y="3454775"/>
            <a:ext cx="2511724" cy="1340550"/>
          </a:xfrm>
          <a:prstGeom prst="rect">
            <a:avLst/>
          </a:prstGeom>
          <a:noFill/>
          <a:ln>
            <a:noFill/>
          </a:ln>
        </p:spPr>
      </p:pic>
      <p:pic>
        <p:nvPicPr>
          <p:cNvPr id="93" name="Google Shape;93;p16"/>
          <p:cNvPicPr preferRelativeResize="0"/>
          <p:nvPr/>
        </p:nvPicPr>
        <p:blipFill>
          <a:blip r:embed="rId7">
            <a:alphaModFix amt="47000"/>
          </a:blip>
          <a:stretch>
            <a:fillRect/>
          </a:stretch>
        </p:blipFill>
        <p:spPr>
          <a:xfrm>
            <a:off x="174150" y="817150"/>
            <a:ext cx="5395424" cy="2191575"/>
          </a:xfrm>
          <a:prstGeom prst="rect">
            <a:avLst/>
          </a:prstGeom>
          <a:noFill/>
          <a:ln>
            <a:noFill/>
          </a:ln>
        </p:spPr>
      </p:pic>
      <p:sp>
        <p:nvSpPr>
          <p:cNvPr id="94" name="Google Shape;94;p16"/>
          <p:cNvSpPr txBox="1"/>
          <p:nvPr/>
        </p:nvSpPr>
        <p:spPr>
          <a:xfrm>
            <a:off x="3735250" y="2033475"/>
            <a:ext cx="1491300" cy="4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rgbClr val="FFFFFF"/>
                </a:solidFill>
              </a:rPr>
              <a:t>Weather API</a:t>
            </a:r>
            <a:endParaRPr sz="1700">
              <a:solidFill>
                <a:srgbClr val="FFFFFF"/>
              </a:solidFill>
            </a:endParaRPr>
          </a:p>
        </p:txBody>
      </p:sp>
      <p:cxnSp>
        <p:nvCxnSpPr>
          <p:cNvPr id="95" name="Google Shape;95;p16"/>
          <p:cNvCxnSpPr/>
          <p:nvPr/>
        </p:nvCxnSpPr>
        <p:spPr>
          <a:xfrm flipH="1">
            <a:off x="4477300" y="2440275"/>
            <a:ext cx="7200" cy="1850100"/>
          </a:xfrm>
          <a:prstGeom prst="straightConnector1">
            <a:avLst/>
          </a:prstGeom>
          <a:noFill/>
          <a:ln w="9525" cap="flat" cmpd="sng">
            <a:solidFill>
              <a:srgbClr val="FFFFFF"/>
            </a:solidFill>
            <a:prstDash val="dash"/>
            <a:round/>
            <a:headEnd type="none" w="med" len="med"/>
            <a:tailEnd type="none" w="med" len="med"/>
          </a:ln>
        </p:spPr>
      </p:cxnSp>
      <p:cxnSp>
        <p:nvCxnSpPr>
          <p:cNvPr id="96" name="Google Shape;96;p16"/>
          <p:cNvCxnSpPr/>
          <p:nvPr/>
        </p:nvCxnSpPr>
        <p:spPr>
          <a:xfrm>
            <a:off x="4489600" y="4289350"/>
            <a:ext cx="1020600" cy="8100"/>
          </a:xfrm>
          <a:prstGeom prst="straightConnector1">
            <a:avLst/>
          </a:prstGeom>
          <a:noFill/>
          <a:ln w="9525" cap="flat" cmpd="sng">
            <a:solidFill>
              <a:srgbClr val="FFFFFF"/>
            </a:solidFill>
            <a:prstDash val="dash"/>
            <a:round/>
            <a:headEnd type="none" w="med" len="med"/>
            <a:tailEnd type="stealth" w="med" len="med"/>
          </a:ln>
        </p:spPr>
      </p:cxnSp>
      <p:cxnSp>
        <p:nvCxnSpPr>
          <p:cNvPr id="97" name="Google Shape;97;p16"/>
          <p:cNvCxnSpPr/>
          <p:nvPr/>
        </p:nvCxnSpPr>
        <p:spPr>
          <a:xfrm>
            <a:off x="6921712" y="3038375"/>
            <a:ext cx="8100" cy="414600"/>
          </a:xfrm>
          <a:prstGeom prst="straightConnector1">
            <a:avLst/>
          </a:prstGeom>
          <a:noFill/>
          <a:ln w="9525" cap="flat" cmpd="sng">
            <a:solidFill>
              <a:srgbClr val="FFFFFF"/>
            </a:solidFill>
            <a:prstDash val="dot"/>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solidFill>
                  <a:srgbClr val="FFFFFF"/>
                </a:solidFill>
              </a:rPr>
              <a:t>General Statistics</a:t>
            </a:r>
            <a:endParaRPr b="1">
              <a:solidFill>
                <a:srgbClr val="FFFFFF"/>
              </a:solidFill>
            </a:endParaRPr>
          </a:p>
        </p:txBody>
      </p:sp>
      <p:pic>
        <p:nvPicPr>
          <p:cNvPr id="103" name="Google Shape;103;p17"/>
          <p:cNvPicPr preferRelativeResize="0"/>
          <p:nvPr/>
        </p:nvPicPr>
        <p:blipFill>
          <a:blip r:embed="rId4">
            <a:alphaModFix/>
          </a:blip>
          <a:stretch>
            <a:fillRect/>
          </a:stretch>
        </p:blipFill>
        <p:spPr>
          <a:xfrm>
            <a:off x="96575" y="4566725"/>
            <a:ext cx="1570075" cy="482600"/>
          </a:xfrm>
          <a:prstGeom prst="rect">
            <a:avLst/>
          </a:prstGeom>
          <a:noFill/>
          <a:ln>
            <a:noFill/>
          </a:ln>
        </p:spPr>
      </p:pic>
      <p:sp>
        <p:nvSpPr>
          <p:cNvPr id="104" name="Google Shape;104;p17"/>
          <p:cNvSpPr/>
          <p:nvPr/>
        </p:nvSpPr>
        <p:spPr>
          <a:xfrm>
            <a:off x="960025" y="1034175"/>
            <a:ext cx="2280600" cy="191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3305400" y="1034175"/>
            <a:ext cx="2280600" cy="191400"/>
          </a:xfrm>
          <a:prstGeom prst="rect">
            <a:avLst/>
          </a:prstGeom>
          <a:solidFill>
            <a:srgbClr val="D0E0E3"/>
          </a:solidFill>
          <a:ln w="9525" cap="flat" cmpd="sng">
            <a:solidFill>
              <a:srgbClr val="D0E0E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5818E"/>
              </a:solidFill>
            </a:endParaRPr>
          </a:p>
        </p:txBody>
      </p:sp>
      <p:sp>
        <p:nvSpPr>
          <p:cNvPr id="106" name="Google Shape;106;p17"/>
          <p:cNvSpPr/>
          <p:nvPr/>
        </p:nvSpPr>
        <p:spPr>
          <a:xfrm>
            <a:off x="5650775" y="1034175"/>
            <a:ext cx="2280600" cy="191400"/>
          </a:xfrm>
          <a:prstGeom prst="rect">
            <a:avLst/>
          </a:prstGeom>
          <a:solidFill>
            <a:srgbClr val="A2C4C9"/>
          </a:solidFill>
          <a:ln w="9525" cap="flat" cmpd="sng">
            <a:solidFill>
              <a:srgbClr val="A2C4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p:nvPr/>
        </p:nvSpPr>
        <p:spPr>
          <a:xfrm>
            <a:off x="1785100" y="1147650"/>
            <a:ext cx="508800" cy="4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Q1</a:t>
            </a:r>
            <a:endParaRPr>
              <a:solidFill>
                <a:srgbClr val="FFFFFF"/>
              </a:solidFill>
            </a:endParaRPr>
          </a:p>
        </p:txBody>
      </p:sp>
      <p:sp>
        <p:nvSpPr>
          <p:cNvPr id="108" name="Google Shape;108;p17"/>
          <p:cNvSpPr txBox="1"/>
          <p:nvPr/>
        </p:nvSpPr>
        <p:spPr>
          <a:xfrm>
            <a:off x="6597500" y="1147650"/>
            <a:ext cx="508800" cy="4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Q3</a:t>
            </a:r>
            <a:endParaRPr>
              <a:solidFill>
                <a:srgbClr val="FFFFFF"/>
              </a:solidFill>
            </a:endParaRPr>
          </a:p>
        </p:txBody>
      </p:sp>
      <p:sp>
        <p:nvSpPr>
          <p:cNvPr id="109" name="Google Shape;109;p17"/>
          <p:cNvSpPr txBox="1"/>
          <p:nvPr/>
        </p:nvSpPr>
        <p:spPr>
          <a:xfrm>
            <a:off x="4191300" y="1147650"/>
            <a:ext cx="508800" cy="4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Q2</a:t>
            </a:r>
            <a:endParaRPr>
              <a:solidFill>
                <a:srgbClr val="FFFFFF"/>
              </a:solidFill>
            </a:endParaRPr>
          </a:p>
        </p:txBody>
      </p:sp>
      <p:sp>
        <p:nvSpPr>
          <p:cNvPr id="110" name="Google Shape;110;p17"/>
          <p:cNvSpPr txBox="1"/>
          <p:nvPr/>
        </p:nvSpPr>
        <p:spPr>
          <a:xfrm>
            <a:off x="766075" y="1147650"/>
            <a:ext cx="5088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Jan</a:t>
            </a:r>
            <a:endParaRPr>
              <a:solidFill>
                <a:srgbClr val="FFFFFF"/>
              </a:solidFill>
            </a:endParaRPr>
          </a:p>
        </p:txBody>
      </p:sp>
      <p:sp>
        <p:nvSpPr>
          <p:cNvPr id="111" name="Google Shape;111;p17"/>
          <p:cNvSpPr txBox="1"/>
          <p:nvPr/>
        </p:nvSpPr>
        <p:spPr>
          <a:xfrm>
            <a:off x="7422575" y="1147650"/>
            <a:ext cx="5088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Sep</a:t>
            </a:r>
            <a:endParaRPr>
              <a:solidFill>
                <a:srgbClr val="FFFFFF"/>
              </a:solidFill>
            </a:endParaRPr>
          </a:p>
        </p:txBody>
      </p:sp>
      <p:cxnSp>
        <p:nvCxnSpPr>
          <p:cNvPr id="112" name="Google Shape;112;p17"/>
          <p:cNvCxnSpPr/>
          <p:nvPr/>
        </p:nvCxnSpPr>
        <p:spPr>
          <a:xfrm>
            <a:off x="960025" y="1636925"/>
            <a:ext cx="2898000" cy="0"/>
          </a:xfrm>
          <a:prstGeom prst="straightConnector1">
            <a:avLst/>
          </a:prstGeom>
          <a:noFill/>
          <a:ln w="9525" cap="flat" cmpd="sng">
            <a:solidFill>
              <a:srgbClr val="FFFFFF"/>
            </a:solidFill>
            <a:prstDash val="solid"/>
            <a:round/>
            <a:headEnd type="none" w="med" len="med"/>
            <a:tailEnd type="none" w="med" len="med"/>
          </a:ln>
        </p:spPr>
      </p:cxnSp>
      <p:cxnSp>
        <p:nvCxnSpPr>
          <p:cNvPr id="113" name="Google Shape;113;p17"/>
          <p:cNvCxnSpPr/>
          <p:nvPr/>
        </p:nvCxnSpPr>
        <p:spPr>
          <a:xfrm>
            <a:off x="5033375" y="1636925"/>
            <a:ext cx="2898000" cy="0"/>
          </a:xfrm>
          <a:prstGeom prst="straightConnector1">
            <a:avLst/>
          </a:prstGeom>
          <a:noFill/>
          <a:ln w="9525" cap="flat" cmpd="sng">
            <a:solidFill>
              <a:srgbClr val="FFFFFF"/>
            </a:solidFill>
            <a:prstDash val="solid"/>
            <a:round/>
            <a:headEnd type="none" w="med" len="med"/>
            <a:tailEnd type="none" w="med" len="med"/>
          </a:ln>
        </p:spPr>
      </p:cxnSp>
      <p:sp>
        <p:nvSpPr>
          <p:cNvPr id="114" name="Google Shape;114;p17"/>
          <p:cNvSpPr txBox="1"/>
          <p:nvPr/>
        </p:nvSpPr>
        <p:spPr>
          <a:xfrm>
            <a:off x="3980425" y="1429925"/>
            <a:ext cx="11100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274</a:t>
            </a:r>
            <a:r>
              <a:rPr lang="en">
                <a:solidFill>
                  <a:srgbClr val="FFFFFF"/>
                </a:solidFill>
              </a:rPr>
              <a:t> days</a:t>
            </a:r>
            <a:endParaRPr>
              <a:solidFill>
                <a:srgbClr val="FFFFFF"/>
              </a:solidFill>
            </a:endParaRPr>
          </a:p>
        </p:txBody>
      </p:sp>
      <p:cxnSp>
        <p:nvCxnSpPr>
          <p:cNvPr id="115" name="Google Shape;115;p17"/>
          <p:cNvCxnSpPr/>
          <p:nvPr/>
        </p:nvCxnSpPr>
        <p:spPr>
          <a:xfrm>
            <a:off x="944275" y="1485450"/>
            <a:ext cx="0" cy="327900"/>
          </a:xfrm>
          <a:prstGeom prst="straightConnector1">
            <a:avLst/>
          </a:prstGeom>
          <a:noFill/>
          <a:ln w="9525" cap="flat" cmpd="sng">
            <a:solidFill>
              <a:srgbClr val="FFFFFF"/>
            </a:solidFill>
            <a:prstDash val="solid"/>
            <a:round/>
            <a:headEnd type="none" w="med" len="med"/>
            <a:tailEnd type="none" w="med" len="med"/>
          </a:ln>
        </p:spPr>
      </p:cxnSp>
      <p:cxnSp>
        <p:nvCxnSpPr>
          <p:cNvPr id="116" name="Google Shape;116;p17"/>
          <p:cNvCxnSpPr/>
          <p:nvPr/>
        </p:nvCxnSpPr>
        <p:spPr>
          <a:xfrm>
            <a:off x="7931375" y="1485450"/>
            <a:ext cx="0" cy="327900"/>
          </a:xfrm>
          <a:prstGeom prst="straightConnector1">
            <a:avLst/>
          </a:prstGeom>
          <a:noFill/>
          <a:ln w="9525" cap="flat" cmpd="sng">
            <a:solidFill>
              <a:srgbClr val="FFFFFF"/>
            </a:solidFill>
            <a:prstDash val="solid"/>
            <a:round/>
            <a:headEnd type="none" w="med" len="med"/>
            <a:tailEnd type="none" w="med" len="med"/>
          </a:ln>
        </p:spPr>
      </p:cxnSp>
      <p:sp>
        <p:nvSpPr>
          <p:cNvPr id="117" name="Google Shape;117;p17"/>
          <p:cNvSpPr txBox="1"/>
          <p:nvPr/>
        </p:nvSpPr>
        <p:spPr>
          <a:xfrm>
            <a:off x="700850" y="592400"/>
            <a:ext cx="2408700" cy="32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Observed period</a:t>
            </a:r>
            <a:endParaRPr sz="1600">
              <a:solidFill>
                <a:srgbClr val="FFFFFF"/>
              </a:solidFill>
            </a:endParaRPr>
          </a:p>
        </p:txBody>
      </p:sp>
      <p:pic>
        <p:nvPicPr>
          <p:cNvPr id="118" name="Google Shape;118;p17"/>
          <p:cNvPicPr preferRelativeResize="0"/>
          <p:nvPr/>
        </p:nvPicPr>
        <p:blipFill>
          <a:blip r:embed="rId5">
            <a:alphaModFix/>
          </a:blip>
          <a:stretch>
            <a:fillRect/>
          </a:stretch>
        </p:blipFill>
        <p:spPr>
          <a:xfrm>
            <a:off x="1036225" y="2328963"/>
            <a:ext cx="699202" cy="414000"/>
          </a:xfrm>
          <a:prstGeom prst="rect">
            <a:avLst/>
          </a:prstGeom>
          <a:noFill/>
          <a:ln>
            <a:noFill/>
          </a:ln>
        </p:spPr>
      </p:pic>
      <p:pic>
        <p:nvPicPr>
          <p:cNvPr id="119" name="Google Shape;119;p17"/>
          <p:cNvPicPr preferRelativeResize="0"/>
          <p:nvPr/>
        </p:nvPicPr>
        <p:blipFill>
          <a:blip r:embed="rId5">
            <a:alphaModFix/>
          </a:blip>
          <a:stretch>
            <a:fillRect/>
          </a:stretch>
        </p:blipFill>
        <p:spPr>
          <a:xfrm>
            <a:off x="3027425" y="2353063"/>
            <a:ext cx="699202" cy="414000"/>
          </a:xfrm>
          <a:prstGeom prst="rect">
            <a:avLst/>
          </a:prstGeom>
          <a:noFill/>
          <a:ln>
            <a:noFill/>
          </a:ln>
        </p:spPr>
      </p:pic>
      <p:pic>
        <p:nvPicPr>
          <p:cNvPr id="120" name="Google Shape;120;p17"/>
          <p:cNvPicPr preferRelativeResize="0"/>
          <p:nvPr/>
        </p:nvPicPr>
        <p:blipFill>
          <a:blip r:embed="rId5">
            <a:alphaModFix/>
          </a:blip>
          <a:stretch>
            <a:fillRect/>
          </a:stretch>
        </p:blipFill>
        <p:spPr>
          <a:xfrm>
            <a:off x="5033363" y="2353063"/>
            <a:ext cx="699202" cy="414000"/>
          </a:xfrm>
          <a:prstGeom prst="rect">
            <a:avLst/>
          </a:prstGeom>
          <a:noFill/>
          <a:ln>
            <a:noFill/>
          </a:ln>
        </p:spPr>
      </p:pic>
      <p:pic>
        <p:nvPicPr>
          <p:cNvPr id="121" name="Google Shape;121;p17"/>
          <p:cNvPicPr preferRelativeResize="0"/>
          <p:nvPr/>
        </p:nvPicPr>
        <p:blipFill>
          <a:blip r:embed="rId5">
            <a:alphaModFix/>
          </a:blip>
          <a:stretch>
            <a:fillRect/>
          </a:stretch>
        </p:blipFill>
        <p:spPr>
          <a:xfrm>
            <a:off x="7106275" y="2353063"/>
            <a:ext cx="699202" cy="414000"/>
          </a:xfrm>
          <a:prstGeom prst="rect">
            <a:avLst/>
          </a:prstGeom>
          <a:noFill/>
          <a:ln>
            <a:noFill/>
          </a:ln>
        </p:spPr>
      </p:pic>
      <p:pic>
        <p:nvPicPr>
          <p:cNvPr id="122" name="Google Shape;122;p17"/>
          <p:cNvPicPr preferRelativeResize="0"/>
          <p:nvPr/>
        </p:nvPicPr>
        <p:blipFill>
          <a:blip r:embed="rId5">
            <a:alphaModFix amt="56000"/>
          </a:blip>
          <a:stretch>
            <a:fillRect/>
          </a:stretch>
        </p:blipFill>
        <p:spPr>
          <a:xfrm>
            <a:off x="2021688" y="2353063"/>
            <a:ext cx="699202" cy="414000"/>
          </a:xfrm>
          <a:prstGeom prst="rect">
            <a:avLst/>
          </a:prstGeom>
          <a:noFill/>
          <a:ln>
            <a:noFill/>
          </a:ln>
        </p:spPr>
      </p:pic>
      <p:pic>
        <p:nvPicPr>
          <p:cNvPr id="123" name="Google Shape;123;p17"/>
          <p:cNvPicPr preferRelativeResize="0"/>
          <p:nvPr/>
        </p:nvPicPr>
        <p:blipFill>
          <a:blip r:embed="rId5">
            <a:alphaModFix amt="56000"/>
          </a:blip>
          <a:stretch>
            <a:fillRect/>
          </a:stretch>
        </p:blipFill>
        <p:spPr>
          <a:xfrm>
            <a:off x="4033150" y="2353063"/>
            <a:ext cx="699202" cy="414000"/>
          </a:xfrm>
          <a:prstGeom prst="rect">
            <a:avLst/>
          </a:prstGeom>
          <a:noFill/>
          <a:ln>
            <a:noFill/>
          </a:ln>
        </p:spPr>
      </p:pic>
      <p:pic>
        <p:nvPicPr>
          <p:cNvPr id="124" name="Google Shape;124;p17"/>
          <p:cNvPicPr preferRelativeResize="0"/>
          <p:nvPr/>
        </p:nvPicPr>
        <p:blipFill>
          <a:blip r:embed="rId5">
            <a:alphaModFix amt="56000"/>
          </a:blip>
          <a:stretch>
            <a:fillRect/>
          </a:stretch>
        </p:blipFill>
        <p:spPr>
          <a:xfrm>
            <a:off x="6069813" y="2366850"/>
            <a:ext cx="699202" cy="414000"/>
          </a:xfrm>
          <a:prstGeom prst="rect">
            <a:avLst/>
          </a:prstGeom>
          <a:noFill/>
          <a:ln>
            <a:noFill/>
          </a:ln>
        </p:spPr>
      </p:pic>
      <p:sp>
        <p:nvSpPr>
          <p:cNvPr id="125" name="Google Shape;125;p17"/>
          <p:cNvSpPr txBox="1"/>
          <p:nvPr/>
        </p:nvSpPr>
        <p:spPr>
          <a:xfrm>
            <a:off x="689375" y="1991238"/>
            <a:ext cx="5190000" cy="32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Total Number of Bike Rental Trips</a:t>
            </a:r>
            <a:endParaRPr sz="1600">
              <a:solidFill>
                <a:srgbClr val="FFFFFF"/>
              </a:solidFill>
            </a:endParaRPr>
          </a:p>
        </p:txBody>
      </p:sp>
      <p:cxnSp>
        <p:nvCxnSpPr>
          <p:cNvPr id="126" name="Google Shape;126;p17"/>
          <p:cNvCxnSpPr>
            <a:endCxn id="127" idx="1"/>
          </p:cNvCxnSpPr>
          <p:nvPr/>
        </p:nvCxnSpPr>
        <p:spPr>
          <a:xfrm rot="10800000" flipH="1">
            <a:off x="960025" y="2919275"/>
            <a:ext cx="1798200" cy="13200"/>
          </a:xfrm>
          <a:prstGeom prst="straightConnector1">
            <a:avLst/>
          </a:prstGeom>
          <a:noFill/>
          <a:ln w="9525" cap="flat" cmpd="sng">
            <a:solidFill>
              <a:srgbClr val="FFFFFF"/>
            </a:solidFill>
            <a:prstDash val="solid"/>
            <a:round/>
            <a:headEnd type="none" w="med" len="med"/>
            <a:tailEnd type="none" w="med" len="med"/>
          </a:ln>
        </p:spPr>
      </p:cxnSp>
      <p:cxnSp>
        <p:nvCxnSpPr>
          <p:cNvPr id="128" name="Google Shape;128;p17"/>
          <p:cNvCxnSpPr/>
          <p:nvPr/>
        </p:nvCxnSpPr>
        <p:spPr>
          <a:xfrm>
            <a:off x="3896875" y="2918375"/>
            <a:ext cx="4034100" cy="1410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17"/>
          <p:cNvSpPr txBox="1"/>
          <p:nvPr/>
        </p:nvSpPr>
        <p:spPr>
          <a:xfrm>
            <a:off x="2758225" y="2712275"/>
            <a:ext cx="15702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2133</a:t>
            </a:r>
            <a:r>
              <a:rPr lang="en">
                <a:solidFill>
                  <a:srgbClr val="FFFFFF"/>
                </a:solidFill>
              </a:rPr>
              <a:t> bikes  </a:t>
            </a:r>
            <a:endParaRPr>
              <a:solidFill>
                <a:srgbClr val="FFFFFF"/>
              </a:solidFill>
            </a:endParaRPr>
          </a:p>
        </p:txBody>
      </p:sp>
      <p:cxnSp>
        <p:nvCxnSpPr>
          <p:cNvPr id="129" name="Google Shape;129;p17"/>
          <p:cNvCxnSpPr/>
          <p:nvPr/>
        </p:nvCxnSpPr>
        <p:spPr>
          <a:xfrm>
            <a:off x="944275" y="2780850"/>
            <a:ext cx="0" cy="327900"/>
          </a:xfrm>
          <a:prstGeom prst="straightConnector1">
            <a:avLst/>
          </a:prstGeom>
          <a:noFill/>
          <a:ln w="9525" cap="flat" cmpd="sng">
            <a:solidFill>
              <a:srgbClr val="FFFFFF"/>
            </a:solidFill>
            <a:prstDash val="solid"/>
            <a:round/>
            <a:headEnd type="none" w="med" len="med"/>
            <a:tailEnd type="none" w="med" len="med"/>
          </a:ln>
        </p:spPr>
      </p:cxnSp>
      <p:cxnSp>
        <p:nvCxnSpPr>
          <p:cNvPr id="130" name="Google Shape;130;p17"/>
          <p:cNvCxnSpPr/>
          <p:nvPr/>
        </p:nvCxnSpPr>
        <p:spPr>
          <a:xfrm>
            <a:off x="7931375" y="2780850"/>
            <a:ext cx="0" cy="327900"/>
          </a:xfrm>
          <a:prstGeom prst="straightConnector1">
            <a:avLst/>
          </a:prstGeom>
          <a:noFill/>
          <a:ln w="9525" cap="flat" cmpd="sng">
            <a:solidFill>
              <a:srgbClr val="FFFFFF"/>
            </a:solidFill>
            <a:prstDash val="solid"/>
            <a:round/>
            <a:headEnd type="none" w="med" len="med"/>
            <a:tailEnd type="none" w="med" len="med"/>
          </a:ln>
        </p:spPr>
      </p:cxnSp>
      <p:cxnSp>
        <p:nvCxnSpPr>
          <p:cNvPr id="131" name="Google Shape;131;p17"/>
          <p:cNvCxnSpPr/>
          <p:nvPr/>
        </p:nvCxnSpPr>
        <p:spPr>
          <a:xfrm>
            <a:off x="960025" y="3160925"/>
            <a:ext cx="2898000" cy="0"/>
          </a:xfrm>
          <a:prstGeom prst="straightConnector1">
            <a:avLst/>
          </a:prstGeom>
          <a:noFill/>
          <a:ln w="9525" cap="flat" cmpd="sng">
            <a:solidFill>
              <a:srgbClr val="FFFFFF"/>
            </a:solidFill>
            <a:prstDash val="solid"/>
            <a:round/>
            <a:headEnd type="none" w="med" len="med"/>
            <a:tailEnd type="none" w="med" len="med"/>
          </a:ln>
        </p:spPr>
      </p:cxnSp>
      <p:cxnSp>
        <p:nvCxnSpPr>
          <p:cNvPr id="132" name="Google Shape;132;p17"/>
          <p:cNvCxnSpPr/>
          <p:nvPr/>
        </p:nvCxnSpPr>
        <p:spPr>
          <a:xfrm>
            <a:off x="5033375" y="3160925"/>
            <a:ext cx="2898000" cy="0"/>
          </a:xfrm>
          <a:prstGeom prst="straightConnector1">
            <a:avLst/>
          </a:prstGeom>
          <a:noFill/>
          <a:ln w="9525" cap="flat" cmpd="sng">
            <a:solidFill>
              <a:srgbClr val="FFFFFF"/>
            </a:solidFill>
            <a:prstDash val="solid"/>
            <a:round/>
            <a:headEnd type="none" w="med" len="med"/>
            <a:tailEnd type="none" w="med" len="med"/>
          </a:ln>
        </p:spPr>
      </p:cxnSp>
      <p:sp>
        <p:nvSpPr>
          <p:cNvPr id="133" name="Google Shape;133;p17"/>
          <p:cNvSpPr txBox="1"/>
          <p:nvPr/>
        </p:nvSpPr>
        <p:spPr>
          <a:xfrm>
            <a:off x="3826525" y="2966400"/>
            <a:ext cx="15702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172097</a:t>
            </a:r>
            <a:r>
              <a:rPr lang="en">
                <a:solidFill>
                  <a:srgbClr val="FFFFFF"/>
                </a:solidFill>
              </a:rPr>
              <a:t> times </a:t>
            </a:r>
            <a:endParaRPr>
              <a:solidFill>
                <a:srgbClr val="FFFFFF"/>
              </a:solidFill>
            </a:endParaRPr>
          </a:p>
        </p:txBody>
      </p:sp>
      <p:cxnSp>
        <p:nvCxnSpPr>
          <p:cNvPr id="134" name="Google Shape;134;p17"/>
          <p:cNvCxnSpPr/>
          <p:nvPr/>
        </p:nvCxnSpPr>
        <p:spPr>
          <a:xfrm>
            <a:off x="944275" y="3009450"/>
            <a:ext cx="0" cy="327900"/>
          </a:xfrm>
          <a:prstGeom prst="straightConnector1">
            <a:avLst/>
          </a:prstGeom>
          <a:noFill/>
          <a:ln w="9525" cap="flat" cmpd="sng">
            <a:solidFill>
              <a:srgbClr val="FFFFFF"/>
            </a:solidFill>
            <a:prstDash val="solid"/>
            <a:round/>
            <a:headEnd type="none" w="med" len="med"/>
            <a:tailEnd type="none" w="med" len="med"/>
          </a:ln>
        </p:spPr>
      </p:cxnSp>
      <p:cxnSp>
        <p:nvCxnSpPr>
          <p:cNvPr id="135" name="Google Shape;135;p17"/>
          <p:cNvCxnSpPr/>
          <p:nvPr/>
        </p:nvCxnSpPr>
        <p:spPr>
          <a:xfrm>
            <a:off x="7931375" y="3009450"/>
            <a:ext cx="0" cy="327900"/>
          </a:xfrm>
          <a:prstGeom prst="straightConnector1">
            <a:avLst/>
          </a:prstGeom>
          <a:noFill/>
          <a:ln w="9525" cap="flat" cmpd="sng">
            <a:solidFill>
              <a:srgbClr val="FFFFFF"/>
            </a:solidFill>
            <a:prstDash val="solid"/>
            <a:round/>
            <a:headEnd type="none" w="med" len="med"/>
            <a:tailEnd type="none" w="med" len="med"/>
          </a:ln>
        </p:spPr>
      </p:cxnSp>
      <p:sp>
        <p:nvSpPr>
          <p:cNvPr id="136" name="Google Shape;136;p17"/>
          <p:cNvSpPr txBox="1"/>
          <p:nvPr/>
        </p:nvSpPr>
        <p:spPr>
          <a:xfrm>
            <a:off x="689375" y="3361100"/>
            <a:ext cx="5190000" cy="32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Average Number of Trips per Day</a:t>
            </a:r>
            <a:endParaRPr sz="1600">
              <a:solidFill>
                <a:srgbClr val="FFFFFF"/>
              </a:solidFill>
            </a:endParaRPr>
          </a:p>
        </p:txBody>
      </p:sp>
      <p:sp>
        <p:nvSpPr>
          <p:cNvPr id="137" name="Google Shape;137;p17"/>
          <p:cNvSpPr txBox="1"/>
          <p:nvPr/>
        </p:nvSpPr>
        <p:spPr>
          <a:xfrm>
            <a:off x="3896875" y="3704675"/>
            <a:ext cx="1570200" cy="4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628 times rental</a:t>
            </a:r>
            <a:endParaRPr>
              <a:solidFill>
                <a:srgbClr val="FFFFFF"/>
              </a:solidFill>
            </a:endParaRPr>
          </a:p>
        </p:txBody>
      </p:sp>
      <p:cxnSp>
        <p:nvCxnSpPr>
          <p:cNvPr id="138" name="Google Shape;138;p17"/>
          <p:cNvCxnSpPr/>
          <p:nvPr/>
        </p:nvCxnSpPr>
        <p:spPr>
          <a:xfrm rot="10800000" flipH="1">
            <a:off x="1186400" y="3898513"/>
            <a:ext cx="2624400" cy="1500"/>
          </a:xfrm>
          <a:prstGeom prst="straightConnector1">
            <a:avLst/>
          </a:prstGeom>
          <a:noFill/>
          <a:ln w="9525" cap="flat" cmpd="sng">
            <a:solidFill>
              <a:srgbClr val="FFFFFF"/>
            </a:solidFill>
            <a:prstDash val="solid"/>
            <a:round/>
            <a:headEnd type="none" w="med" len="med"/>
            <a:tailEnd type="none" w="med" len="med"/>
          </a:ln>
        </p:spPr>
      </p:cxnSp>
      <p:cxnSp>
        <p:nvCxnSpPr>
          <p:cNvPr id="139" name="Google Shape;139;p17"/>
          <p:cNvCxnSpPr/>
          <p:nvPr/>
        </p:nvCxnSpPr>
        <p:spPr>
          <a:xfrm>
            <a:off x="5587700" y="3911675"/>
            <a:ext cx="2033100" cy="0"/>
          </a:xfrm>
          <a:prstGeom prst="straightConnector1">
            <a:avLst/>
          </a:prstGeom>
          <a:noFill/>
          <a:ln w="9525" cap="flat" cmpd="sng">
            <a:solidFill>
              <a:srgbClr val="FFFFFF"/>
            </a:solidFill>
            <a:prstDash val="solid"/>
            <a:round/>
            <a:headEnd type="none" w="med" len="med"/>
            <a:tailEnd type="none" w="med" len="med"/>
          </a:ln>
        </p:spPr>
      </p:cxnSp>
      <p:sp>
        <p:nvSpPr>
          <p:cNvPr id="140" name="Google Shape;140;p17"/>
          <p:cNvSpPr txBox="1"/>
          <p:nvPr/>
        </p:nvSpPr>
        <p:spPr>
          <a:xfrm>
            <a:off x="677600" y="3657913"/>
            <a:ext cx="508800" cy="48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t>☀️</a:t>
            </a:r>
            <a:endParaRPr sz="2600"/>
          </a:p>
        </p:txBody>
      </p:sp>
      <p:sp>
        <p:nvSpPr>
          <p:cNvPr id="141" name="Google Shape;141;p17"/>
          <p:cNvSpPr txBox="1"/>
          <p:nvPr/>
        </p:nvSpPr>
        <p:spPr>
          <a:xfrm rot="-789094">
            <a:off x="7621945" y="3616086"/>
            <a:ext cx="508949" cy="5872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t>🌙</a:t>
            </a:r>
            <a:endParaRPr/>
          </a:p>
        </p:txBody>
      </p:sp>
      <p:sp>
        <p:nvSpPr>
          <p:cNvPr id="142" name="Google Shape;142;p17"/>
          <p:cNvSpPr txBox="1"/>
          <p:nvPr/>
        </p:nvSpPr>
        <p:spPr>
          <a:xfrm>
            <a:off x="705825" y="4227825"/>
            <a:ext cx="3020700" cy="32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Average Duration Per Trip    </a:t>
            </a:r>
            <a:endParaRPr sz="1600">
              <a:solidFill>
                <a:srgbClr val="FFFFFF"/>
              </a:solidFill>
            </a:endParaRPr>
          </a:p>
        </p:txBody>
      </p:sp>
      <p:sp>
        <p:nvSpPr>
          <p:cNvPr id="143" name="Google Shape;143;p17"/>
          <p:cNvSpPr/>
          <p:nvPr/>
        </p:nvSpPr>
        <p:spPr>
          <a:xfrm>
            <a:off x="3726625" y="4366750"/>
            <a:ext cx="2558700" cy="113700"/>
          </a:xfrm>
          <a:prstGeom prst="rect">
            <a:avLst/>
          </a:prstGeom>
          <a:solidFill>
            <a:srgbClr val="A2C4C9"/>
          </a:solidFill>
          <a:ln w="9525" cap="flat" cmpd="sng">
            <a:solidFill>
              <a:srgbClr val="A2C4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6A5AF"/>
              </a:solidFill>
            </a:endParaRPr>
          </a:p>
        </p:txBody>
      </p:sp>
      <p:sp>
        <p:nvSpPr>
          <p:cNvPr id="144" name="Google Shape;144;p17"/>
          <p:cNvSpPr txBox="1"/>
          <p:nvPr/>
        </p:nvSpPr>
        <p:spPr>
          <a:xfrm>
            <a:off x="6391375" y="4219875"/>
            <a:ext cx="1798200" cy="19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37.15</a:t>
            </a:r>
            <a:r>
              <a:rPr lang="en">
                <a:solidFill>
                  <a:srgbClr val="FFFFFF"/>
                </a:solidFill>
              </a:rPr>
              <a:t> min</a:t>
            </a:r>
            <a:endParaRPr>
              <a:solidFill>
                <a:srgbClr val="FFFFFF"/>
              </a:solidFill>
            </a:endParaRPr>
          </a:p>
        </p:txBody>
      </p:sp>
      <p:sp>
        <p:nvSpPr>
          <p:cNvPr id="145" name="Google Shape;145;p17"/>
          <p:cNvSpPr/>
          <p:nvPr/>
        </p:nvSpPr>
        <p:spPr>
          <a:xfrm>
            <a:off x="3726525" y="4366750"/>
            <a:ext cx="2243400" cy="11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General Observations</a:t>
            </a:r>
            <a:endParaRPr b="1">
              <a:solidFill>
                <a:srgbClr val="FFFFFF"/>
              </a:solidFill>
            </a:endParaRPr>
          </a:p>
        </p:txBody>
      </p:sp>
      <p:pic>
        <p:nvPicPr>
          <p:cNvPr id="151" name="Google Shape;151;p18"/>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152" name="Google Shape;152;p18"/>
          <p:cNvPicPr preferRelativeResize="0"/>
          <p:nvPr/>
        </p:nvPicPr>
        <p:blipFill>
          <a:blip r:embed="rId5">
            <a:alphaModFix amt="70000"/>
          </a:blip>
          <a:stretch>
            <a:fillRect/>
          </a:stretch>
        </p:blipFill>
        <p:spPr>
          <a:xfrm>
            <a:off x="96575" y="761863"/>
            <a:ext cx="4749049" cy="2501076"/>
          </a:xfrm>
          <a:prstGeom prst="rect">
            <a:avLst/>
          </a:prstGeom>
          <a:noFill/>
          <a:ln>
            <a:noFill/>
          </a:ln>
        </p:spPr>
      </p:pic>
      <p:sp>
        <p:nvSpPr>
          <p:cNvPr id="153" name="Google Shape;153;p18"/>
          <p:cNvSpPr txBox="1"/>
          <p:nvPr/>
        </p:nvSpPr>
        <p:spPr>
          <a:xfrm>
            <a:off x="452950" y="3644125"/>
            <a:ext cx="1494900" cy="4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Daily</a:t>
            </a:r>
            <a:endParaRPr sz="1600">
              <a:solidFill>
                <a:srgbClr val="FFFFFF"/>
              </a:solidFill>
            </a:endParaRPr>
          </a:p>
          <a:p>
            <a:pPr marL="0" lvl="0" indent="0" algn="l" rtl="0">
              <a:spcBef>
                <a:spcPts val="0"/>
              </a:spcBef>
              <a:spcAft>
                <a:spcPts val="0"/>
              </a:spcAft>
              <a:buNone/>
            </a:pPr>
            <a:endParaRPr sz="1600">
              <a:solidFill>
                <a:srgbClr val="FFFFFF"/>
              </a:solidFill>
            </a:endParaRPr>
          </a:p>
          <a:p>
            <a:pPr marL="457200" lvl="0" indent="0" algn="l" rtl="0">
              <a:spcBef>
                <a:spcPts val="0"/>
              </a:spcBef>
              <a:spcAft>
                <a:spcPts val="0"/>
              </a:spcAft>
              <a:buNone/>
            </a:pPr>
            <a:r>
              <a:rPr lang="en" sz="1600">
                <a:solidFill>
                  <a:srgbClr val="FFFFFF"/>
                </a:solidFill>
              </a:rPr>
              <a:t> </a:t>
            </a:r>
            <a:endParaRPr sz="1600">
              <a:solidFill>
                <a:srgbClr val="FFFFFF"/>
              </a:solidFill>
            </a:endParaRPr>
          </a:p>
        </p:txBody>
      </p:sp>
      <p:cxnSp>
        <p:nvCxnSpPr>
          <p:cNvPr id="154" name="Google Shape;154;p18"/>
          <p:cNvCxnSpPr/>
          <p:nvPr/>
        </p:nvCxnSpPr>
        <p:spPr>
          <a:xfrm>
            <a:off x="1508425" y="3920500"/>
            <a:ext cx="1223100" cy="0"/>
          </a:xfrm>
          <a:prstGeom prst="straightConnector1">
            <a:avLst/>
          </a:prstGeom>
          <a:noFill/>
          <a:ln w="19050" cap="flat" cmpd="sng">
            <a:solidFill>
              <a:srgbClr val="FFFFFF"/>
            </a:solidFill>
            <a:prstDash val="dash"/>
            <a:round/>
            <a:headEnd type="none" w="med" len="med"/>
            <a:tailEnd type="none" w="med" len="med"/>
          </a:ln>
        </p:spPr>
      </p:cxnSp>
      <p:cxnSp>
        <p:nvCxnSpPr>
          <p:cNvPr id="155" name="Google Shape;155;p18"/>
          <p:cNvCxnSpPr/>
          <p:nvPr/>
        </p:nvCxnSpPr>
        <p:spPr>
          <a:xfrm flipH="1">
            <a:off x="2750975" y="2718850"/>
            <a:ext cx="18600" cy="1201800"/>
          </a:xfrm>
          <a:prstGeom prst="straightConnector1">
            <a:avLst/>
          </a:prstGeom>
          <a:noFill/>
          <a:ln w="19050" cap="flat" cmpd="sng">
            <a:solidFill>
              <a:srgbClr val="FFFFFF"/>
            </a:solidFill>
            <a:prstDash val="dash"/>
            <a:round/>
            <a:headEnd type="stealth" w="med" len="med"/>
            <a:tailEnd type="none" w="med" len="med"/>
          </a:ln>
        </p:spPr>
      </p:cxnSp>
      <p:cxnSp>
        <p:nvCxnSpPr>
          <p:cNvPr id="156" name="Google Shape;156;p18"/>
          <p:cNvCxnSpPr/>
          <p:nvPr/>
        </p:nvCxnSpPr>
        <p:spPr>
          <a:xfrm>
            <a:off x="6649375" y="1881850"/>
            <a:ext cx="1446000" cy="10200"/>
          </a:xfrm>
          <a:prstGeom prst="straightConnector1">
            <a:avLst/>
          </a:prstGeom>
          <a:noFill/>
          <a:ln w="19050" cap="flat" cmpd="sng">
            <a:solidFill>
              <a:srgbClr val="FFFFFF"/>
            </a:solidFill>
            <a:prstDash val="dash"/>
            <a:round/>
            <a:headEnd type="none" w="med" len="med"/>
            <a:tailEnd type="none" w="med" len="med"/>
          </a:ln>
        </p:spPr>
      </p:cxnSp>
      <p:cxnSp>
        <p:nvCxnSpPr>
          <p:cNvPr id="157" name="Google Shape;157;p18"/>
          <p:cNvCxnSpPr/>
          <p:nvPr/>
        </p:nvCxnSpPr>
        <p:spPr>
          <a:xfrm>
            <a:off x="8095375" y="1892050"/>
            <a:ext cx="10500" cy="1709400"/>
          </a:xfrm>
          <a:prstGeom prst="straightConnector1">
            <a:avLst/>
          </a:prstGeom>
          <a:noFill/>
          <a:ln w="19050" cap="flat" cmpd="sng">
            <a:solidFill>
              <a:srgbClr val="FFFFFF"/>
            </a:solidFill>
            <a:prstDash val="dash"/>
            <a:round/>
            <a:headEnd type="none" w="med" len="med"/>
            <a:tailEnd type="stealth" w="med" len="med"/>
          </a:ln>
        </p:spPr>
      </p:cxnSp>
      <p:pic>
        <p:nvPicPr>
          <p:cNvPr id="158" name="Google Shape;158;p18"/>
          <p:cNvPicPr preferRelativeResize="0"/>
          <p:nvPr/>
        </p:nvPicPr>
        <p:blipFill>
          <a:blip r:embed="rId6">
            <a:alphaModFix amt="73000"/>
          </a:blip>
          <a:stretch>
            <a:fillRect/>
          </a:stretch>
        </p:blipFill>
        <p:spPr>
          <a:xfrm>
            <a:off x="3370650" y="3346967"/>
            <a:ext cx="5712548" cy="1748358"/>
          </a:xfrm>
          <a:prstGeom prst="rect">
            <a:avLst/>
          </a:prstGeom>
          <a:noFill/>
          <a:ln>
            <a:noFill/>
          </a:ln>
        </p:spPr>
      </p:pic>
      <p:sp>
        <p:nvSpPr>
          <p:cNvPr id="159" name="Google Shape;159;p18"/>
          <p:cNvSpPr txBox="1"/>
          <p:nvPr/>
        </p:nvSpPr>
        <p:spPr>
          <a:xfrm>
            <a:off x="5363350" y="1625500"/>
            <a:ext cx="1494900" cy="4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Weekly</a:t>
            </a:r>
            <a:endParaRPr sz="1600">
              <a:solidFill>
                <a:srgbClr val="FFFFFF"/>
              </a:solidFill>
            </a:endParaRPr>
          </a:p>
          <a:p>
            <a:pPr marL="457200" lvl="0" indent="0" algn="l" rtl="0">
              <a:spcBef>
                <a:spcPts val="0"/>
              </a:spcBef>
              <a:spcAft>
                <a:spcPts val="0"/>
              </a:spcAft>
              <a:buNone/>
            </a:pPr>
            <a:r>
              <a:rPr lang="en" sz="1600">
                <a:solidFill>
                  <a:srgbClr val="FFFFFF"/>
                </a:solidFill>
              </a:rPr>
              <a:t> </a:t>
            </a:r>
            <a:endParaRPr sz="1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sp>
        <p:nvSpPr>
          <p:cNvPr id="164" name="Google Shape;164;p19"/>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General Observations</a:t>
            </a:r>
            <a:endParaRPr b="1"/>
          </a:p>
        </p:txBody>
      </p:sp>
      <p:pic>
        <p:nvPicPr>
          <p:cNvPr id="165" name="Google Shape;165;p19"/>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166" name="Google Shape;166;p19"/>
          <p:cNvPicPr preferRelativeResize="0"/>
          <p:nvPr/>
        </p:nvPicPr>
        <p:blipFill>
          <a:blip r:embed="rId5">
            <a:alphaModFix amt="72000"/>
          </a:blip>
          <a:stretch>
            <a:fillRect/>
          </a:stretch>
        </p:blipFill>
        <p:spPr>
          <a:xfrm>
            <a:off x="4785050" y="2818702"/>
            <a:ext cx="3947748" cy="2037147"/>
          </a:xfrm>
          <a:prstGeom prst="rect">
            <a:avLst/>
          </a:prstGeom>
          <a:noFill/>
          <a:ln>
            <a:noFill/>
          </a:ln>
        </p:spPr>
      </p:pic>
      <p:pic>
        <p:nvPicPr>
          <p:cNvPr id="167" name="Google Shape;167;p19"/>
          <p:cNvPicPr preferRelativeResize="0"/>
          <p:nvPr/>
        </p:nvPicPr>
        <p:blipFill>
          <a:blip r:embed="rId6">
            <a:alphaModFix amt="72000"/>
          </a:blip>
          <a:stretch>
            <a:fillRect/>
          </a:stretch>
        </p:blipFill>
        <p:spPr>
          <a:xfrm>
            <a:off x="295700" y="907600"/>
            <a:ext cx="4015900" cy="2520325"/>
          </a:xfrm>
          <a:prstGeom prst="rect">
            <a:avLst/>
          </a:prstGeom>
          <a:noFill/>
          <a:ln>
            <a:noFill/>
          </a:ln>
        </p:spPr>
      </p:pic>
      <p:sp>
        <p:nvSpPr>
          <p:cNvPr id="168" name="Google Shape;168;p19"/>
          <p:cNvSpPr txBox="1"/>
          <p:nvPr/>
        </p:nvSpPr>
        <p:spPr>
          <a:xfrm>
            <a:off x="452950" y="3644125"/>
            <a:ext cx="1494900" cy="4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Monthly</a:t>
            </a:r>
            <a:endParaRPr sz="1600">
              <a:solidFill>
                <a:srgbClr val="FFFFFF"/>
              </a:solidFill>
            </a:endParaRPr>
          </a:p>
          <a:p>
            <a:pPr marL="0" lvl="0" indent="0" algn="l" rtl="0">
              <a:spcBef>
                <a:spcPts val="0"/>
              </a:spcBef>
              <a:spcAft>
                <a:spcPts val="0"/>
              </a:spcAft>
              <a:buNone/>
            </a:pPr>
            <a:endParaRPr sz="1600">
              <a:solidFill>
                <a:srgbClr val="FFFFFF"/>
              </a:solidFill>
            </a:endParaRPr>
          </a:p>
          <a:p>
            <a:pPr marL="457200" lvl="0" indent="0" algn="l" rtl="0">
              <a:spcBef>
                <a:spcPts val="0"/>
              </a:spcBef>
              <a:spcAft>
                <a:spcPts val="0"/>
              </a:spcAft>
              <a:buNone/>
            </a:pPr>
            <a:r>
              <a:rPr lang="en" sz="1600">
                <a:solidFill>
                  <a:srgbClr val="FFFFFF"/>
                </a:solidFill>
              </a:rPr>
              <a:t> </a:t>
            </a:r>
            <a:endParaRPr sz="1600">
              <a:solidFill>
                <a:srgbClr val="FFFFFF"/>
              </a:solidFill>
            </a:endParaRPr>
          </a:p>
        </p:txBody>
      </p:sp>
      <p:sp>
        <p:nvSpPr>
          <p:cNvPr id="169" name="Google Shape;169;p19"/>
          <p:cNvSpPr txBox="1"/>
          <p:nvPr/>
        </p:nvSpPr>
        <p:spPr>
          <a:xfrm>
            <a:off x="5474950" y="1209575"/>
            <a:ext cx="1494900" cy="4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Quarterly</a:t>
            </a:r>
            <a:endParaRPr sz="1600">
              <a:solidFill>
                <a:srgbClr val="FFFFFF"/>
              </a:solidFill>
            </a:endParaRPr>
          </a:p>
          <a:p>
            <a:pPr marL="0" lvl="0" indent="0" algn="l" rtl="0">
              <a:spcBef>
                <a:spcPts val="0"/>
              </a:spcBef>
              <a:spcAft>
                <a:spcPts val="0"/>
              </a:spcAft>
              <a:buNone/>
            </a:pPr>
            <a:endParaRPr sz="1600">
              <a:solidFill>
                <a:srgbClr val="FFFFFF"/>
              </a:solidFill>
            </a:endParaRPr>
          </a:p>
          <a:p>
            <a:pPr marL="457200" lvl="0" indent="0" algn="l" rtl="0">
              <a:spcBef>
                <a:spcPts val="0"/>
              </a:spcBef>
              <a:spcAft>
                <a:spcPts val="0"/>
              </a:spcAft>
              <a:buNone/>
            </a:pPr>
            <a:r>
              <a:rPr lang="en" sz="1600">
                <a:solidFill>
                  <a:srgbClr val="FFFFFF"/>
                </a:solidFill>
              </a:rPr>
              <a:t> </a:t>
            </a:r>
            <a:endParaRPr sz="1600">
              <a:solidFill>
                <a:srgbClr val="FFFFFF"/>
              </a:solidFill>
            </a:endParaRPr>
          </a:p>
        </p:txBody>
      </p:sp>
      <p:cxnSp>
        <p:nvCxnSpPr>
          <p:cNvPr id="170" name="Google Shape;170;p19"/>
          <p:cNvCxnSpPr/>
          <p:nvPr/>
        </p:nvCxnSpPr>
        <p:spPr>
          <a:xfrm>
            <a:off x="1813225" y="3920500"/>
            <a:ext cx="1223100" cy="0"/>
          </a:xfrm>
          <a:prstGeom prst="straightConnector1">
            <a:avLst/>
          </a:prstGeom>
          <a:noFill/>
          <a:ln w="19050" cap="flat" cmpd="sng">
            <a:solidFill>
              <a:srgbClr val="FFFFFF"/>
            </a:solidFill>
            <a:prstDash val="dash"/>
            <a:round/>
            <a:headEnd type="none" w="med" len="med"/>
            <a:tailEnd type="none" w="med" len="med"/>
          </a:ln>
        </p:spPr>
      </p:cxnSp>
      <p:cxnSp>
        <p:nvCxnSpPr>
          <p:cNvPr id="171" name="Google Shape;171;p19"/>
          <p:cNvCxnSpPr/>
          <p:nvPr/>
        </p:nvCxnSpPr>
        <p:spPr>
          <a:xfrm flipH="1">
            <a:off x="3055775" y="2718850"/>
            <a:ext cx="18600" cy="1201800"/>
          </a:xfrm>
          <a:prstGeom prst="straightConnector1">
            <a:avLst/>
          </a:prstGeom>
          <a:noFill/>
          <a:ln w="19050" cap="flat" cmpd="sng">
            <a:solidFill>
              <a:srgbClr val="FFFFFF"/>
            </a:solidFill>
            <a:prstDash val="dash"/>
            <a:round/>
            <a:headEnd type="stealth" w="med" len="med"/>
            <a:tailEnd type="none" w="med" len="med"/>
          </a:ln>
        </p:spPr>
      </p:cxnSp>
      <p:cxnSp>
        <p:nvCxnSpPr>
          <p:cNvPr id="172" name="Google Shape;172;p19"/>
          <p:cNvCxnSpPr/>
          <p:nvPr/>
        </p:nvCxnSpPr>
        <p:spPr>
          <a:xfrm>
            <a:off x="6954175" y="1424650"/>
            <a:ext cx="1446000" cy="10200"/>
          </a:xfrm>
          <a:prstGeom prst="straightConnector1">
            <a:avLst/>
          </a:prstGeom>
          <a:noFill/>
          <a:ln w="19050" cap="flat" cmpd="sng">
            <a:solidFill>
              <a:srgbClr val="FFFFFF"/>
            </a:solidFill>
            <a:prstDash val="dash"/>
            <a:round/>
            <a:headEnd type="none" w="med" len="med"/>
            <a:tailEnd type="none" w="med" len="med"/>
          </a:ln>
        </p:spPr>
      </p:cxnSp>
      <p:cxnSp>
        <p:nvCxnSpPr>
          <p:cNvPr id="173" name="Google Shape;173;p19"/>
          <p:cNvCxnSpPr/>
          <p:nvPr/>
        </p:nvCxnSpPr>
        <p:spPr>
          <a:xfrm>
            <a:off x="8400175" y="1434850"/>
            <a:ext cx="10500" cy="1709400"/>
          </a:xfrm>
          <a:prstGeom prst="straightConnector1">
            <a:avLst/>
          </a:prstGeom>
          <a:noFill/>
          <a:ln w="19050" cap="flat" cmpd="sng">
            <a:solidFill>
              <a:srgbClr val="FFFFFF"/>
            </a:solidFill>
            <a:prstDash val="dash"/>
            <a:round/>
            <a:headEnd type="none" w="med" len="med"/>
            <a:tailEnd type="stealth"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General Observations</a:t>
            </a:r>
            <a:endParaRPr b="1">
              <a:solidFill>
                <a:srgbClr val="FFFFFF"/>
              </a:solidFill>
            </a:endParaRPr>
          </a:p>
        </p:txBody>
      </p:sp>
      <p:pic>
        <p:nvPicPr>
          <p:cNvPr id="179" name="Google Shape;179;p20"/>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180" name="Google Shape;180;p20"/>
          <p:cNvPicPr preferRelativeResize="0"/>
          <p:nvPr/>
        </p:nvPicPr>
        <p:blipFill>
          <a:blip r:embed="rId5">
            <a:alphaModFix amt="74000"/>
          </a:blip>
          <a:stretch>
            <a:fillRect/>
          </a:stretch>
        </p:blipFill>
        <p:spPr>
          <a:xfrm>
            <a:off x="4765250" y="824700"/>
            <a:ext cx="4007201" cy="2012275"/>
          </a:xfrm>
          <a:prstGeom prst="rect">
            <a:avLst/>
          </a:prstGeom>
          <a:noFill/>
          <a:ln>
            <a:noFill/>
          </a:ln>
        </p:spPr>
      </p:pic>
      <p:pic>
        <p:nvPicPr>
          <p:cNvPr id="181" name="Google Shape;181;p20"/>
          <p:cNvPicPr preferRelativeResize="0"/>
          <p:nvPr/>
        </p:nvPicPr>
        <p:blipFill>
          <a:blip r:embed="rId6">
            <a:alphaModFix amt="71000"/>
          </a:blip>
          <a:stretch>
            <a:fillRect/>
          </a:stretch>
        </p:blipFill>
        <p:spPr>
          <a:xfrm>
            <a:off x="204050" y="824700"/>
            <a:ext cx="3535949" cy="2253925"/>
          </a:xfrm>
          <a:prstGeom prst="rect">
            <a:avLst/>
          </a:prstGeom>
          <a:noFill/>
          <a:ln>
            <a:noFill/>
          </a:ln>
        </p:spPr>
      </p:pic>
      <p:pic>
        <p:nvPicPr>
          <p:cNvPr id="182" name="Google Shape;182;p20"/>
          <p:cNvPicPr preferRelativeResize="0"/>
          <p:nvPr/>
        </p:nvPicPr>
        <p:blipFill>
          <a:blip r:embed="rId7">
            <a:alphaModFix amt="74000"/>
          </a:blip>
          <a:stretch>
            <a:fillRect/>
          </a:stretch>
        </p:blipFill>
        <p:spPr>
          <a:xfrm>
            <a:off x="4765250" y="2907625"/>
            <a:ext cx="4007201" cy="2109950"/>
          </a:xfrm>
          <a:prstGeom prst="rect">
            <a:avLst/>
          </a:prstGeom>
          <a:noFill/>
          <a:ln>
            <a:noFill/>
          </a:ln>
        </p:spPr>
      </p:pic>
      <p:sp>
        <p:nvSpPr>
          <p:cNvPr id="183" name="Google Shape;183;p20"/>
          <p:cNvSpPr txBox="1"/>
          <p:nvPr/>
        </p:nvSpPr>
        <p:spPr>
          <a:xfrm>
            <a:off x="803375" y="3498800"/>
            <a:ext cx="2727900" cy="735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rgbClr val="FFFFFF"/>
              </a:buClr>
              <a:buSzPts val="1600"/>
              <a:buChar char="●"/>
            </a:pPr>
            <a:r>
              <a:rPr lang="en" sz="1600">
                <a:solidFill>
                  <a:srgbClr val="FFFFFF"/>
                </a:solidFill>
              </a:rPr>
              <a:t>Bike Type </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Pass Type </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One Way/ Round Trip</a:t>
            </a:r>
            <a:endParaRPr sz="1600">
              <a:solidFill>
                <a:srgbClr val="FFFFFF"/>
              </a:solidFill>
            </a:endParaRPr>
          </a:p>
        </p:txBody>
      </p:sp>
      <p:cxnSp>
        <p:nvCxnSpPr>
          <p:cNvPr id="184" name="Google Shape;184;p20"/>
          <p:cNvCxnSpPr/>
          <p:nvPr/>
        </p:nvCxnSpPr>
        <p:spPr>
          <a:xfrm rot="10800000" flipH="1">
            <a:off x="2418550" y="3691750"/>
            <a:ext cx="942000" cy="7200"/>
          </a:xfrm>
          <a:prstGeom prst="straightConnector1">
            <a:avLst/>
          </a:prstGeom>
          <a:noFill/>
          <a:ln w="19050" cap="flat" cmpd="sng">
            <a:solidFill>
              <a:srgbClr val="FFFFFF"/>
            </a:solidFill>
            <a:prstDash val="dash"/>
            <a:round/>
            <a:headEnd type="none" w="med" len="med"/>
            <a:tailEnd type="none" w="med" len="med"/>
          </a:ln>
        </p:spPr>
      </p:cxnSp>
      <p:cxnSp>
        <p:nvCxnSpPr>
          <p:cNvPr id="185" name="Google Shape;185;p20"/>
          <p:cNvCxnSpPr/>
          <p:nvPr/>
        </p:nvCxnSpPr>
        <p:spPr>
          <a:xfrm flipH="1">
            <a:off x="3360500" y="2657500"/>
            <a:ext cx="9600" cy="1034400"/>
          </a:xfrm>
          <a:prstGeom prst="straightConnector1">
            <a:avLst/>
          </a:prstGeom>
          <a:noFill/>
          <a:ln w="19050" cap="flat" cmpd="sng">
            <a:solidFill>
              <a:srgbClr val="FFFFFF"/>
            </a:solidFill>
            <a:prstDash val="dash"/>
            <a:round/>
            <a:headEnd type="stealth" w="med" len="med"/>
            <a:tailEnd type="none" w="med" len="med"/>
          </a:ln>
        </p:spPr>
      </p:cxnSp>
      <p:cxnSp>
        <p:nvCxnSpPr>
          <p:cNvPr id="186" name="Google Shape;186;p20"/>
          <p:cNvCxnSpPr/>
          <p:nvPr/>
        </p:nvCxnSpPr>
        <p:spPr>
          <a:xfrm>
            <a:off x="3531275" y="4234100"/>
            <a:ext cx="1119900" cy="1200"/>
          </a:xfrm>
          <a:prstGeom prst="straightConnector1">
            <a:avLst/>
          </a:prstGeom>
          <a:noFill/>
          <a:ln w="19050" cap="flat" cmpd="sng">
            <a:solidFill>
              <a:srgbClr val="FFFFFF"/>
            </a:solidFill>
            <a:prstDash val="dash"/>
            <a:round/>
            <a:headEnd type="none" w="med" len="med"/>
            <a:tailEnd type="stealth" w="med" len="med"/>
          </a:ln>
        </p:spPr>
      </p:cxnSp>
      <p:cxnSp>
        <p:nvCxnSpPr>
          <p:cNvPr id="187" name="Google Shape;187;p20"/>
          <p:cNvCxnSpPr/>
          <p:nvPr/>
        </p:nvCxnSpPr>
        <p:spPr>
          <a:xfrm rot="10800000" flipH="1">
            <a:off x="2419350" y="3950675"/>
            <a:ext cx="1761000" cy="300"/>
          </a:xfrm>
          <a:prstGeom prst="straightConnector1">
            <a:avLst/>
          </a:prstGeom>
          <a:noFill/>
          <a:ln w="19050" cap="flat" cmpd="sng">
            <a:solidFill>
              <a:srgbClr val="FFFFFF"/>
            </a:solidFill>
            <a:prstDash val="dash"/>
            <a:round/>
            <a:headEnd type="none" w="med" len="med"/>
            <a:tailEnd type="none" w="med" len="med"/>
          </a:ln>
        </p:spPr>
      </p:cxnSp>
      <p:cxnSp>
        <p:nvCxnSpPr>
          <p:cNvPr id="188" name="Google Shape;188;p20"/>
          <p:cNvCxnSpPr/>
          <p:nvPr/>
        </p:nvCxnSpPr>
        <p:spPr>
          <a:xfrm flipH="1">
            <a:off x="4189900" y="1937025"/>
            <a:ext cx="1500" cy="2013600"/>
          </a:xfrm>
          <a:prstGeom prst="straightConnector1">
            <a:avLst/>
          </a:prstGeom>
          <a:noFill/>
          <a:ln w="19050" cap="flat" cmpd="sng">
            <a:solidFill>
              <a:srgbClr val="FFFFFF"/>
            </a:solidFill>
            <a:prstDash val="dash"/>
            <a:round/>
            <a:headEnd type="none" w="med" len="med"/>
            <a:tailEnd type="none" w="med" len="med"/>
          </a:ln>
        </p:spPr>
      </p:cxnSp>
      <p:cxnSp>
        <p:nvCxnSpPr>
          <p:cNvPr id="189" name="Google Shape;189;p20"/>
          <p:cNvCxnSpPr/>
          <p:nvPr/>
        </p:nvCxnSpPr>
        <p:spPr>
          <a:xfrm>
            <a:off x="4180350" y="1917825"/>
            <a:ext cx="361200" cy="19200"/>
          </a:xfrm>
          <a:prstGeom prst="straightConnector1">
            <a:avLst/>
          </a:prstGeom>
          <a:noFill/>
          <a:ln w="19050" cap="flat" cmpd="sng">
            <a:solidFill>
              <a:srgbClr val="FFFFFF"/>
            </a:solidFill>
            <a:prstDash val="dash"/>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341575" y="90447"/>
            <a:ext cx="78480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b="1"/>
              <a:t>General Observations</a:t>
            </a:r>
            <a:endParaRPr b="1">
              <a:solidFill>
                <a:srgbClr val="FFFFFF"/>
              </a:solidFill>
            </a:endParaRPr>
          </a:p>
        </p:txBody>
      </p:sp>
      <p:pic>
        <p:nvPicPr>
          <p:cNvPr id="195" name="Google Shape;195;p21"/>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196" name="Google Shape;196;p21"/>
          <p:cNvPicPr preferRelativeResize="0"/>
          <p:nvPr/>
        </p:nvPicPr>
        <p:blipFill>
          <a:blip r:embed="rId5">
            <a:alphaModFix/>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341575" y="805200"/>
            <a:ext cx="4213699" cy="2249475"/>
          </a:xfrm>
          <a:prstGeom prst="rect">
            <a:avLst/>
          </a:prstGeom>
          <a:noFill/>
          <a:ln>
            <a:noFill/>
          </a:ln>
        </p:spPr>
      </p:pic>
      <p:pic>
        <p:nvPicPr>
          <p:cNvPr id="197" name="Google Shape;197;p21"/>
          <p:cNvPicPr preferRelativeResize="0"/>
          <p:nvPr/>
        </p:nvPicPr>
        <p:blipFill>
          <a:blip r:embed="rId7">
            <a:alphaModFix amt="75000"/>
          </a:blip>
          <a:stretch>
            <a:fillRect/>
          </a:stretch>
        </p:blipFill>
        <p:spPr>
          <a:xfrm>
            <a:off x="4894675" y="2057375"/>
            <a:ext cx="4085175" cy="2188750"/>
          </a:xfrm>
          <a:prstGeom prst="rect">
            <a:avLst/>
          </a:prstGeom>
          <a:noFill/>
          <a:ln>
            <a:noFill/>
          </a:ln>
        </p:spPr>
      </p:pic>
      <p:cxnSp>
        <p:nvCxnSpPr>
          <p:cNvPr id="198" name="Google Shape;198;p21"/>
          <p:cNvCxnSpPr/>
          <p:nvPr/>
        </p:nvCxnSpPr>
        <p:spPr>
          <a:xfrm>
            <a:off x="457200" y="4246125"/>
            <a:ext cx="4114800" cy="0"/>
          </a:xfrm>
          <a:prstGeom prst="straightConnector1">
            <a:avLst/>
          </a:prstGeom>
          <a:noFill/>
          <a:ln w="28575" cap="flat" cmpd="sng">
            <a:solidFill>
              <a:srgbClr val="FFFFFF"/>
            </a:solidFill>
            <a:prstDash val="solid"/>
            <a:round/>
            <a:headEnd type="none" w="med" len="med"/>
            <a:tailEnd type="stealth" w="med" len="med"/>
          </a:ln>
        </p:spPr>
      </p:cxnSp>
      <p:cxnSp>
        <p:nvCxnSpPr>
          <p:cNvPr id="199" name="Google Shape;199;p21"/>
          <p:cNvCxnSpPr/>
          <p:nvPr/>
        </p:nvCxnSpPr>
        <p:spPr>
          <a:xfrm>
            <a:off x="457200" y="3261225"/>
            <a:ext cx="0" cy="984900"/>
          </a:xfrm>
          <a:prstGeom prst="straightConnector1">
            <a:avLst/>
          </a:prstGeom>
          <a:noFill/>
          <a:ln w="28575" cap="flat" cmpd="sng">
            <a:solidFill>
              <a:srgbClr val="FFFFFF"/>
            </a:solidFill>
            <a:prstDash val="solid"/>
            <a:round/>
            <a:headEnd type="stealth" w="med" len="med"/>
            <a:tailEnd type="none" w="med" len="med"/>
          </a:ln>
        </p:spPr>
      </p:cxnSp>
      <p:sp>
        <p:nvSpPr>
          <p:cNvPr id="200" name="Google Shape;200;p21"/>
          <p:cNvSpPr/>
          <p:nvPr/>
        </p:nvSpPr>
        <p:spPr>
          <a:xfrm>
            <a:off x="470575" y="3283536"/>
            <a:ext cx="3906875" cy="568600"/>
          </a:xfrm>
          <a:custGeom>
            <a:avLst/>
            <a:gdLst/>
            <a:ahLst/>
            <a:cxnLst/>
            <a:rect l="l" t="t" r="r" b="b"/>
            <a:pathLst>
              <a:path w="156275" h="22744" extrusionOk="0">
                <a:moveTo>
                  <a:pt x="0" y="22307"/>
                </a:moveTo>
                <a:cubicBezTo>
                  <a:pt x="2772" y="22307"/>
                  <a:pt x="12038" y="22745"/>
                  <a:pt x="16634" y="22307"/>
                </a:cubicBezTo>
                <a:cubicBezTo>
                  <a:pt x="21230" y="21869"/>
                  <a:pt x="23930" y="20411"/>
                  <a:pt x="27578" y="19681"/>
                </a:cubicBezTo>
                <a:cubicBezTo>
                  <a:pt x="31226" y="18952"/>
                  <a:pt x="34947" y="18514"/>
                  <a:pt x="38522" y="17930"/>
                </a:cubicBezTo>
                <a:cubicBezTo>
                  <a:pt x="42097" y="17346"/>
                  <a:pt x="45087" y="16763"/>
                  <a:pt x="49027" y="16179"/>
                </a:cubicBezTo>
                <a:cubicBezTo>
                  <a:pt x="52967" y="15595"/>
                  <a:pt x="57710" y="15304"/>
                  <a:pt x="62160" y="14428"/>
                </a:cubicBezTo>
                <a:cubicBezTo>
                  <a:pt x="66611" y="13553"/>
                  <a:pt x="71061" y="12531"/>
                  <a:pt x="75730" y="10926"/>
                </a:cubicBezTo>
                <a:cubicBezTo>
                  <a:pt x="80399" y="9321"/>
                  <a:pt x="86089" y="6549"/>
                  <a:pt x="90175" y="4798"/>
                </a:cubicBezTo>
                <a:cubicBezTo>
                  <a:pt x="94261" y="3047"/>
                  <a:pt x="96669" y="1150"/>
                  <a:pt x="100244" y="420"/>
                </a:cubicBezTo>
                <a:cubicBezTo>
                  <a:pt x="103819" y="-310"/>
                  <a:pt x="108269" y="201"/>
                  <a:pt x="111625" y="420"/>
                </a:cubicBezTo>
                <a:cubicBezTo>
                  <a:pt x="114981" y="639"/>
                  <a:pt x="117243" y="639"/>
                  <a:pt x="120380" y="1733"/>
                </a:cubicBezTo>
                <a:cubicBezTo>
                  <a:pt x="123517" y="2827"/>
                  <a:pt x="128041" y="5746"/>
                  <a:pt x="130448" y="6986"/>
                </a:cubicBezTo>
                <a:cubicBezTo>
                  <a:pt x="132856" y="8226"/>
                  <a:pt x="132636" y="8008"/>
                  <a:pt x="134825" y="9175"/>
                </a:cubicBezTo>
                <a:cubicBezTo>
                  <a:pt x="137014" y="10342"/>
                  <a:pt x="141172" y="12823"/>
                  <a:pt x="143580" y="13990"/>
                </a:cubicBezTo>
                <a:cubicBezTo>
                  <a:pt x="145988" y="15157"/>
                  <a:pt x="147155" y="15158"/>
                  <a:pt x="149271" y="16179"/>
                </a:cubicBezTo>
                <a:cubicBezTo>
                  <a:pt x="151387" y="17201"/>
                  <a:pt x="155108" y="19462"/>
                  <a:pt x="156275" y="20119"/>
                </a:cubicBezTo>
              </a:path>
            </a:pathLst>
          </a:custGeom>
          <a:noFill/>
          <a:ln w="9525" cap="flat" cmpd="sng">
            <a:solidFill>
              <a:srgbClr val="FFFFFF"/>
            </a:solidFill>
            <a:prstDash val="solid"/>
            <a:round/>
            <a:headEnd type="none" w="med" len="med"/>
            <a:tailEnd type="none" w="med" len="med"/>
          </a:ln>
        </p:spPr>
      </p:sp>
      <p:sp>
        <p:nvSpPr>
          <p:cNvPr id="201" name="Google Shape;201;p21"/>
          <p:cNvSpPr txBox="1"/>
          <p:nvPr/>
        </p:nvSpPr>
        <p:spPr>
          <a:xfrm rot="-5400000">
            <a:off x="-179575" y="3597250"/>
            <a:ext cx="667500" cy="42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rPr>
              <a:t>Temp</a:t>
            </a:r>
            <a:endParaRPr b="1">
              <a:solidFill>
                <a:srgbClr val="FFFFFF"/>
              </a:solidFill>
            </a:endParaRPr>
          </a:p>
        </p:txBody>
      </p:sp>
      <p:sp>
        <p:nvSpPr>
          <p:cNvPr id="202" name="Google Shape;202;p21"/>
          <p:cNvSpPr txBox="1"/>
          <p:nvPr/>
        </p:nvSpPr>
        <p:spPr>
          <a:xfrm>
            <a:off x="349375" y="4169925"/>
            <a:ext cx="5034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Jan</a:t>
            </a:r>
            <a:endParaRPr>
              <a:solidFill>
                <a:srgbClr val="FFFFFF"/>
              </a:solidFill>
            </a:endParaRPr>
          </a:p>
        </p:txBody>
      </p:sp>
      <p:sp>
        <p:nvSpPr>
          <p:cNvPr id="203" name="Google Shape;203;p21"/>
          <p:cNvSpPr txBox="1"/>
          <p:nvPr/>
        </p:nvSpPr>
        <p:spPr>
          <a:xfrm>
            <a:off x="3016375" y="4169925"/>
            <a:ext cx="5034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Aug</a:t>
            </a:r>
            <a:endParaRPr>
              <a:solidFill>
                <a:srgbClr val="FFFFFF"/>
              </a:solidFill>
            </a:endParaRPr>
          </a:p>
        </p:txBody>
      </p:sp>
      <p:sp>
        <p:nvSpPr>
          <p:cNvPr id="204" name="Google Shape;204;p21"/>
          <p:cNvSpPr txBox="1"/>
          <p:nvPr/>
        </p:nvSpPr>
        <p:spPr>
          <a:xfrm>
            <a:off x="395850" y="3537550"/>
            <a:ext cx="5799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68°F</a:t>
            </a:r>
            <a:endParaRPr sz="1100">
              <a:solidFill>
                <a:srgbClr val="FFFFFF"/>
              </a:solidFill>
            </a:endParaRPr>
          </a:p>
        </p:txBody>
      </p:sp>
      <p:sp>
        <p:nvSpPr>
          <p:cNvPr id="205" name="Google Shape;205;p21"/>
          <p:cNvSpPr txBox="1"/>
          <p:nvPr/>
        </p:nvSpPr>
        <p:spPr>
          <a:xfrm>
            <a:off x="2911650" y="3218475"/>
            <a:ext cx="579900" cy="3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82°F</a:t>
            </a:r>
            <a:endParaRPr sz="11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
        <p:cNvGrpSpPr/>
        <p:nvPr/>
      </p:nvGrpSpPr>
      <p:grpSpPr>
        <a:xfrm>
          <a:off x="0" y="0"/>
          <a:ext cx="0" cy="0"/>
          <a:chOff x="0" y="0"/>
          <a:chExt cx="0" cy="0"/>
        </a:xfrm>
      </p:grpSpPr>
      <p:sp>
        <p:nvSpPr>
          <p:cNvPr id="210" name="Google Shape;210;p22"/>
          <p:cNvSpPr txBox="1">
            <a:spLocks noGrp="1"/>
          </p:cNvSpPr>
          <p:nvPr>
            <p:ph type="title"/>
          </p:nvPr>
        </p:nvSpPr>
        <p:spPr>
          <a:xfrm>
            <a:off x="341575" y="90450"/>
            <a:ext cx="8889300" cy="587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500" b="1">
                <a:solidFill>
                  <a:srgbClr val="FFFFFF"/>
                </a:solidFill>
              </a:rPr>
              <a:t>Number of Trips by Weather Condition </a:t>
            </a:r>
            <a:r>
              <a:rPr lang="en" b="1">
                <a:solidFill>
                  <a:srgbClr val="FFFFFF"/>
                </a:solidFill>
              </a:rPr>
              <a:t>&amp; </a:t>
            </a:r>
            <a:r>
              <a:rPr lang="en" sz="2500" b="1"/>
              <a:t>Hourly Activity </a:t>
            </a:r>
            <a:endParaRPr b="1">
              <a:solidFill>
                <a:srgbClr val="FFFFFF"/>
              </a:solidFill>
            </a:endParaRPr>
          </a:p>
        </p:txBody>
      </p:sp>
      <p:pic>
        <p:nvPicPr>
          <p:cNvPr id="211" name="Google Shape;211;p22"/>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212" name="Google Shape;212;p22"/>
          <p:cNvPicPr preferRelativeResize="0"/>
          <p:nvPr/>
        </p:nvPicPr>
        <p:blipFill>
          <a:blip r:embed="rId5">
            <a:alphaModFix amt="71000"/>
          </a:blip>
          <a:stretch>
            <a:fillRect/>
          </a:stretch>
        </p:blipFill>
        <p:spPr>
          <a:xfrm>
            <a:off x="5063875" y="2251799"/>
            <a:ext cx="3969549" cy="2680675"/>
          </a:xfrm>
          <a:prstGeom prst="rect">
            <a:avLst/>
          </a:prstGeom>
          <a:noFill/>
          <a:ln>
            <a:noFill/>
          </a:ln>
        </p:spPr>
      </p:pic>
      <p:sp>
        <p:nvSpPr>
          <p:cNvPr id="213" name="Google Shape;213;p22"/>
          <p:cNvSpPr/>
          <p:nvPr/>
        </p:nvSpPr>
        <p:spPr>
          <a:xfrm>
            <a:off x="7312450" y="2384675"/>
            <a:ext cx="1035600" cy="827100"/>
          </a:xfrm>
          <a:prstGeom prst="ellipse">
            <a:avLst/>
          </a:prstGeom>
          <a:noFill/>
          <a:ln w="19050" cap="flat"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4" name="Google Shape;214;p22"/>
          <p:cNvSpPr txBox="1"/>
          <p:nvPr/>
        </p:nvSpPr>
        <p:spPr>
          <a:xfrm>
            <a:off x="5836900" y="1385438"/>
            <a:ext cx="1874100" cy="5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Most active rental</a:t>
            </a:r>
            <a:endParaRPr>
              <a:solidFill>
                <a:srgbClr val="FFFFFF"/>
              </a:solidFill>
            </a:endParaRPr>
          </a:p>
          <a:p>
            <a:pPr marL="0" lvl="0" indent="0" algn="l" rtl="0">
              <a:spcBef>
                <a:spcPts val="0"/>
              </a:spcBef>
              <a:spcAft>
                <a:spcPts val="0"/>
              </a:spcAft>
              <a:buNone/>
            </a:pPr>
            <a:r>
              <a:rPr lang="en">
                <a:solidFill>
                  <a:srgbClr val="FFFFFF"/>
                </a:solidFill>
              </a:rPr>
              <a:t>3-6pm</a:t>
            </a:r>
            <a:endParaRPr>
              <a:solidFill>
                <a:srgbClr val="FFFFFF"/>
              </a:solidFill>
            </a:endParaRPr>
          </a:p>
        </p:txBody>
      </p:sp>
      <p:sp>
        <p:nvSpPr>
          <p:cNvPr id="215" name="Google Shape;215;p22"/>
          <p:cNvSpPr/>
          <p:nvPr/>
        </p:nvSpPr>
        <p:spPr>
          <a:xfrm rot="2700000">
            <a:off x="5968421" y="2126260"/>
            <a:ext cx="1359973" cy="461514"/>
          </a:xfrm>
          <a:custGeom>
            <a:avLst/>
            <a:gdLst/>
            <a:ahLst/>
            <a:cxnLst/>
            <a:rect l="l" t="t" r="r" b="b"/>
            <a:pathLst>
              <a:path w="51036" h="16667" extrusionOk="0">
                <a:moveTo>
                  <a:pt x="0" y="10207"/>
                </a:moveTo>
                <a:cubicBezTo>
                  <a:pt x="2020" y="11270"/>
                  <a:pt x="8719" y="16906"/>
                  <a:pt x="12121" y="16587"/>
                </a:cubicBezTo>
                <a:cubicBezTo>
                  <a:pt x="15523" y="16268"/>
                  <a:pt x="17171" y="8772"/>
                  <a:pt x="20414" y="8293"/>
                </a:cubicBezTo>
                <a:cubicBezTo>
                  <a:pt x="23657" y="7815"/>
                  <a:pt x="26474" y="15098"/>
                  <a:pt x="31578" y="13716"/>
                </a:cubicBezTo>
                <a:cubicBezTo>
                  <a:pt x="36682" y="12334"/>
                  <a:pt x="47793" y="2286"/>
                  <a:pt x="51036" y="0"/>
                </a:cubicBezTo>
              </a:path>
            </a:pathLst>
          </a:custGeom>
          <a:noFill/>
          <a:ln w="19050" cap="flat" cmpd="sng">
            <a:solidFill>
              <a:srgbClr val="FFFFFF"/>
            </a:solidFill>
            <a:prstDash val="dash"/>
            <a:round/>
            <a:headEnd type="stealth" w="med" len="med"/>
            <a:tailEnd type="none" w="med" len="med"/>
          </a:ln>
        </p:spPr>
      </p:sp>
      <p:cxnSp>
        <p:nvCxnSpPr>
          <p:cNvPr id="216" name="Google Shape;216;p22"/>
          <p:cNvCxnSpPr/>
          <p:nvPr/>
        </p:nvCxnSpPr>
        <p:spPr>
          <a:xfrm rot="10800000">
            <a:off x="7711000" y="2628825"/>
            <a:ext cx="0" cy="2023200"/>
          </a:xfrm>
          <a:prstGeom prst="straightConnector1">
            <a:avLst/>
          </a:prstGeom>
          <a:noFill/>
          <a:ln w="19050" cap="flat" cmpd="sng">
            <a:solidFill>
              <a:srgbClr val="FFFFFF"/>
            </a:solidFill>
            <a:prstDash val="solid"/>
            <a:round/>
            <a:headEnd type="none" w="med" len="med"/>
            <a:tailEnd type="triangle" w="med" len="med"/>
          </a:ln>
        </p:spPr>
      </p:cxnSp>
      <p:sp>
        <p:nvSpPr>
          <p:cNvPr id="217" name="Google Shape;217;p22"/>
          <p:cNvSpPr txBox="1"/>
          <p:nvPr/>
        </p:nvSpPr>
        <p:spPr>
          <a:xfrm>
            <a:off x="7544650" y="4556325"/>
            <a:ext cx="6822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45818E"/>
                </a:solidFill>
              </a:rPr>
              <a:t>5pm</a:t>
            </a:r>
            <a:endParaRPr sz="1100" b="1">
              <a:solidFill>
                <a:srgbClr val="45818E"/>
              </a:solidFill>
            </a:endParaRPr>
          </a:p>
        </p:txBody>
      </p:sp>
      <p:pic>
        <p:nvPicPr>
          <p:cNvPr id="218" name="Google Shape;218;p22"/>
          <p:cNvPicPr preferRelativeResize="0"/>
          <p:nvPr/>
        </p:nvPicPr>
        <p:blipFill>
          <a:blip r:embed="rId4">
            <a:alphaModFix/>
          </a:blip>
          <a:stretch>
            <a:fillRect/>
          </a:stretch>
        </p:blipFill>
        <p:spPr>
          <a:xfrm>
            <a:off x="96575" y="4566725"/>
            <a:ext cx="1570075" cy="482600"/>
          </a:xfrm>
          <a:prstGeom prst="rect">
            <a:avLst/>
          </a:prstGeom>
          <a:noFill/>
          <a:ln>
            <a:noFill/>
          </a:ln>
        </p:spPr>
      </p:pic>
      <p:pic>
        <p:nvPicPr>
          <p:cNvPr id="219" name="Google Shape;219;p22"/>
          <p:cNvPicPr preferRelativeResize="0"/>
          <p:nvPr/>
        </p:nvPicPr>
        <p:blipFill>
          <a:blip r:embed="rId6">
            <a:alphaModFix amt="70000"/>
          </a:blip>
          <a:stretch>
            <a:fillRect/>
          </a:stretch>
        </p:blipFill>
        <p:spPr>
          <a:xfrm>
            <a:off x="185725" y="966425"/>
            <a:ext cx="4680896" cy="2680675"/>
          </a:xfrm>
          <a:prstGeom prst="rect">
            <a:avLst/>
          </a:prstGeom>
          <a:noFill/>
          <a:ln>
            <a:noFill/>
          </a:ln>
        </p:spPr>
      </p:pic>
      <p:sp>
        <p:nvSpPr>
          <p:cNvPr id="220" name="Google Shape;220;p22"/>
          <p:cNvSpPr txBox="1"/>
          <p:nvPr/>
        </p:nvSpPr>
        <p:spPr>
          <a:xfrm>
            <a:off x="1969500" y="3824925"/>
            <a:ext cx="2602500" cy="8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Highest : Clear days</a:t>
            </a:r>
            <a:endParaRPr>
              <a:solidFill>
                <a:srgbClr val="FFFFFF"/>
              </a:solidFill>
            </a:endParaRPr>
          </a:p>
          <a:p>
            <a:pPr marL="0" lvl="0" indent="0" algn="l" rtl="0">
              <a:spcBef>
                <a:spcPts val="0"/>
              </a:spcBef>
              <a:spcAft>
                <a:spcPts val="0"/>
              </a:spcAft>
              <a:buNone/>
            </a:pPr>
            <a:r>
              <a:rPr lang="en">
                <a:solidFill>
                  <a:srgbClr val="FFFFFF"/>
                </a:solidFill>
              </a:rPr>
              <a:t>Lowest : Rainy days</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Most trips : Clear and partially cloudy days</a:t>
            </a:r>
            <a:endParaRPr>
              <a:solidFill>
                <a:srgbClr val="FFFFFF"/>
              </a:solidFill>
            </a:endParaRPr>
          </a:p>
        </p:txBody>
      </p:sp>
      <p:sp>
        <p:nvSpPr>
          <p:cNvPr id="221" name="Google Shape;221;p22"/>
          <p:cNvSpPr txBox="1"/>
          <p:nvPr/>
        </p:nvSpPr>
        <p:spPr>
          <a:xfrm>
            <a:off x="839950" y="814025"/>
            <a:ext cx="4632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t>
            </a:r>
            <a:endParaRPr sz="2200"/>
          </a:p>
        </p:txBody>
      </p:sp>
      <p:sp>
        <p:nvSpPr>
          <p:cNvPr id="222" name="Google Shape;222;p22"/>
          <p:cNvSpPr txBox="1"/>
          <p:nvPr/>
        </p:nvSpPr>
        <p:spPr>
          <a:xfrm>
            <a:off x="2529550" y="3001000"/>
            <a:ext cx="366900" cy="31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t>
            </a:r>
            <a:endParaRPr sz="2400"/>
          </a:p>
        </p:txBody>
      </p:sp>
      <p:sp>
        <p:nvSpPr>
          <p:cNvPr id="223" name="Google Shape;223;p22"/>
          <p:cNvSpPr txBox="1"/>
          <p:nvPr/>
        </p:nvSpPr>
        <p:spPr>
          <a:xfrm>
            <a:off x="1969500" y="1985100"/>
            <a:ext cx="6171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t>⛅️</a:t>
            </a:r>
            <a:endParaRPr sz="2200"/>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737</Words>
  <Application>Microsoft Office PowerPoint</Application>
  <PresentationFormat>On-screen Show (16:9)</PresentationFormat>
  <Paragraphs>139</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Comic Sans MS</vt:lpstr>
      <vt:lpstr>Lobster</vt:lpstr>
      <vt:lpstr>Arial</vt:lpstr>
      <vt:lpstr>Amatic SC</vt:lpstr>
      <vt:lpstr>Simple Dark</vt:lpstr>
      <vt:lpstr>Metro Bike Share</vt:lpstr>
      <vt:lpstr>What is it ?</vt:lpstr>
      <vt:lpstr>Acquiring and Preparing Data </vt:lpstr>
      <vt:lpstr>General Statistics</vt:lpstr>
      <vt:lpstr>General Observations</vt:lpstr>
      <vt:lpstr>General Observations</vt:lpstr>
      <vt:lpstr>General Observations</vt:lpstr>
      <vt:lpstr>General Observations</vt:lpstr>
      <vt:lpstr>Number of Trips by Weather Condition &amp; Hourly Activity </vt:lpstr>
      <vt:lpstr>Number of Trips by Average Temperature</vt:lpstr>
      <vt:lpstr>Weekdays Vs. Weekend - Number of Trips</vt:lpstr>
      <vt:lpstr>Weekdays Vs. Weekends - popular stations</vt:lpstr>
      <vt:lpstr>Popular stations</vt:lpstr>
      <vt:lpstr>Conclusions &amp; Improvements</vt:lpstr>
      <vt:lpstr>Recommendations &amp; Improvements</vt:lpstr>
      <vt:lpstr>What you waiting for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Metro Bike Share</dc:title>
  <dc:creator>Ankit Jain</dc:creator>
  <cp:lastModifiedBy>Ankit Jain</cp:lastModifiedBy>
  <cp:revision>1</cp:revision>
  <dcterms:modified xsi:type="dcterms:W3CDTF">2020-12-10T18:19:19Z</dcterms:modified>
</cp:coreProperties>
</file>